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B0665B4-9026-4398-B2FC-F58B2E8930F2}">
  <a:tblStyle styleId="{6B0665B4-9026-4398-B2FC-F58B2E8930F2}"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51E296B9-9220-4B8D-B49F-23BB24AEA802}" styleName="Table_1">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5" Type="http://schemas.openxmlformats.org/officeDocument/2006/relationships/slide" Target="slides/slide19.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e920f3fb2f_1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e920f3fb2f_1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e920f3fb2f_1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e920f3fb2f_1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e920f3fb2f_1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e920f3fb2f_1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e920f3fb2f_1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e920f3fb2f_1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e92319ba82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e92319ba82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e92319ba82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e92319ba82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e920f3fb2f_1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e920f3fb2f_1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e920f3fb2f_1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e920f3fb2f_1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e920f3fb2f_1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e920f3fb2f_1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e920f3fb2f_1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e920f3fb2f_1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e9131e914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e9131e914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e9131e9147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e9131e91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e9131e9147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e9131e9147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e9131e9147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e9131e9147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e9131e9147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e9131e9147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e9131e9147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e9131e9147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e9131e9147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e9131e9147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e9131e9147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e9131e9147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hyperlink" Target="https://www.indeed.com/career-advice/resumes-cover-letters/best-resume-skills?from=careeradvice-U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hyperlink" Target="mailto:sandippatil26@gmail.co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744575"/>
            <a:ext cx="8520600" cy="415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GB"/>
              <a:t> </a:t>
            </a:r>
            <a:endParaRPr/>
          </a:p>
        </p:txBody>
      </p:sp>
      <p:sp>
        <p:nvSpPr>
          <p:cNvPr id="55" name="Google Shape;55;p13"/>
          <p:cNvSpPr txBox="1"/>
          <p:nvPr>
            <p:ph idx="1" type="subTitle"/>
          </p:nvPr>
        </p:nvSpPr>
        <p:spPr>
          <a:xfrm>
            <a:off x="311700" y="89250"/>
            <a:ext cx="8520600" cy="4808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GB">
                <a:solidFill>
                  <a:schemeClr val="dk1"/>
                </a:solidFill>
                <a:highlight>
                  <a:srgbClr val="FCE5CD"/>
                </a:highlight>
              </a:rPr>
              <a:t>CV/Resume Writing </a:t>
            </a:r>
            <a:endParaRPr>
              <a:solidFill>
                <a:schemeClr val="dk1"/>
              </a:solidFill>
              <a:highlight>
                <a:srgbClr val="FCE5CD"/>
              </a:highlight>
            </a:endParaRPr>
          </a:p>
          <a:p>
            <a:pPr indent="0" lvl="0" marL="0" rtl="0" algn="ctr">
              <a:spcBef>
                <a:spcPts val="0"/>
              </a:spcBef>
              <a:spcAft>
                <a:spcPts val="0"/>
              </a:spcAft>
              <a:buNone/>
            </a:pPr>
            <a:r>
              <a:t/>
            </a:r>
            <a:endParaRPr>
              <a:highlight>
                <a:srgbClr val="FCE5CD"/>
              </a:highlight>
            </a:endParaRPr>
          </a:p>
          <a:p>
            <a:pPr indent="0" lvl="0" marL="0" rtl="0" algn="ctr">
              <a:spcBef>
                <a:spcPts val="0"/>
              </a:spcBef>
              <a:spcAft>
                <a:spcPts val="0"/>
              </a:spcAft>
              <a:buNone/>
            </a:pPr>
            <a:r>
              <a:t/>
            </a:r>
            <a:endParaRPr>
              <a:highlight>
                <a:srgbClr val="FCE5CD"/>
              </a:highlight>
            </a:endParaRPr>
          </a:p>
          <a:p>
            <a:pPr indent="0" lvl="0" marL="0" rtl="0" algn="ctr">
              <a:spcBef>
                <a:spcPts val="0"/>
              </a:spcBef>
              <a:spcAft>
                <a:spcPts val="0"/>
              </a:spcAft>
              <a:buNone/>
            </a:pPr>
            <a:r>
              <a:t/>
            </a:r>
            <a:endParaRPr>
              <a:highlight>
                <a:srgbClr val="FCE5CD"/>
              </a:highlight>
            </a:endParaRPr>
          </a:p>
          <a:p>
            <a:pPr indent="0" lvl="0" marL="0" rtl="0" algn="ctr">
              <a:spcBef>
                <a:spcPts val="0"/>
              </a:spcBef>
              <a:spcAft>
                <a:spcPts val="0"/>
              </a:spcAft>
              <a:buNone/>
            </a:pPr>
            <a:r>
              <a:rPr lang="en-GB">
                <a:solidFill>
                  <a:schemeClr val="dk1"/>
                </a:solidFill>
                <a:highlight>
                  <a:srgbClr val="FCE5CD"/>
                </a:highlight>
              </a:rPr>
              <a:t>Dr. Jukkalkar Syed Imtiaz</a:t>
            </a:r>
            <a:endParaRPr>
              <a:solidFill>
                <a:schemeClr val="dk1"/>
              </a:solidFill>
              <a:highlight>
                <a:srgbClr val="FCE5CD"/>
              </a:highlight>
            </a:endParaRPr>
          </a:p>
          <a:p>
            <a:pPr indent="0" lvl="0" marL="0" rtl="0" algn="ctr">
              <a:spcBef>
                <a:spcPts val="0"/>
              </a:spcBef>
              <a:spcAft>
                <a:spcPts val="0"/>
              </a:spcAft>
              <a:buNone/>
            </a:pPr>
            <a:r>
              <a:rPr lang="en-GB">
                <a:solidFill>
                  <a:schemeClr val="dk1"/>
                </a:solidFill>
                <a:highlight>
                  <a:srgbClr val="FCE5CD"/>
                </a:highlight>
              </a:rPr>
              <a:t>Department of English</a:t>
            </a:r>
            <a:endParaRPr>
              <a:solidFill>
                <a:schemeClr val="dk1"/>
              </a:solidFill>
              <a:highlight>
                <a:srgbClr val="FCE5CD"/>
              </a:highlight>
            </a:endParaRPr>
          </a:p>
          <a:p>
            <a:pPr indent="0" lvl="0" marL="0" rtl="0" algn="ctr">
              <a:spcBef>
                <a:spcPts val="0"/>
              </a:spcBef>
              <a:spcAft>
                <a:spcPts val="0"/>
              </a:spcAft>
              <a:buNone/>
            </a:pPr>
            <a:r>
              <a:rPr lang="en-GB">
                <a:solidFill>
                  <a:schemeClr val="dk1"/>
                </a:solidFill>
                <a:highlight>
                  <a:srgbClr val="FCE5CD"/>
                </a:highlight>
              </a:rPr>
              <a:t>Shri Shivaji Science &amp; Arts College, Chikhli </a:t>
            </a:r>
            <a:endParaRPr>
              <a:solidFill>
                <a:schemeClr val="dk1"/>
              </a:solidFill>
              <a:highlight>
                <a:srgbClr val="FCE5CD"/>
              </a:highlight>
            </a:endParaRPr>
          </a:p>
        </p:txBody>
      </p:sp>
      <p:pic>
        <p:nvPicPr>
          <p:cNvPr id="56" name="Google Shape;56;p13"/>
          <p:cNvPicPr preferRelativeResize="0"/>
          <p:nvPr/>
        </p:nvPicPr>
        <p:blipFill>
          <a:blip r:embed="rId3">
            <a:alphaModFix/>
          </a:blip>
          <a:stretch>
            <a:fillRect/>
          </a:stretch>
        </p:blipFill>
        <p:spPr>
          <a:xfrm>
            <a:off x="3664925" y="658275"/>
            <a:ext cx="1724025" cy="10822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2"/>
          <p:cNvSpPr txBox="1"/>
          <p:nvPr>
            <p:ph type="title"/>
          </p:nvPr>
        </p:nvSpPr>
        <p:spPr>
          <a:xfrm>
            <a:off x="8602250" y="111575"/>
            <a:ext cx="230100" cy="279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t/>
            </a:r>
            <a:endParaRPr sz="488"/>
          </a:p>
        </p:txBody>
      </p:sp>
      <p:sp>
        <p:nvSpPr>
          <p:cNvPr id="111" name="Google Shape;111;p22"/>
          <p:cNvSpPr txBox="1"/>
          <p:nvPr>
            <p:ph idx="1" type="body"/>
          </p:nvPr>
        </p:nvSpPr>
        <p:spPr>
          <a:xfrm>
            <a:off x="211275" y="111575"/>
            <a:ext cx="8223600" cy="4820100"/>
          </a:xfrm>
          <a:prstGeom prst="rect">
            <a:avLst/>
          </a:prstGeom>
        </p:spPr>
        <p:txBody>
          <a:bodyPr anchorCtr="0" anchor="t" bIns="91425" lIns="91425" spcFirstLastPara="1" rIns="91425" wrap="square" tIns="91425">
            <a:noAutofit/>
          </a:bodyPr>
          <a:lstStyle/>
          <a:p>
            <a:pPr indent="0" lvl="0" marL="0" rtl="0" algn="l">
              <a:spcBef>
                <a:spcPts val="1400"/>
              </a:spcBef>
              <a:spcAft>
                <a:spcPts val="0"/>
              </a:spcAft>
              <a:buClr>
                <a:schemeClr val="dk1"/>
              </a:buClr>
              <a:buSzPts val="770"/>
              <a:buFont typeface="Arial"/>
              <a:buNone/>
            </a:pPr>
            <a:r>
              <a:rPr b="1" lang="en-GB" sz="1371">
                <a:solidFill>
                  <a:srgbClr val="2D2D2D"/>
                </a:solidFill>
                <a:highlight>
                  <a:srgbClr val="F4CCCC"/>
                </a:highlight>
              </a:rPr>
              <a:t>5. Skills</a:t>
            </a:r>
            <a:endParaRPr b="1" sz="1371">
              <a:solidFill>
                <a:srgbClr val="2D2D2D"/>
              </a:solidFill>
              <a:highlight>
                <a:srgbClr val="F4CCCC"/>
              </a:highlight>
            </a:endParaRPr>
          </a:p>
          <a:p>
            <a:pPr indent="0" lvl="0" marL="0" rtl="0" algn="l">
              <a:spcBef>
                <a:spcPts val="1200"/>
              </a:spcBef>
              <a:spcAft>
                <a:spcPts val="0"/>
              </a:spcAft>
              <a:buSzPts val="770"/>
              <a:buNone/>
            </a:pPr>
            <a:r>
              <a:rPr b="1" lang="en-GB" sz="1220">
                <a:solidFill>
                  <a:schemeClr val="dk1"/>
                </a:solidFill>
                <a:highlight>
                  <a:srgbClr val="F4CCCC"/>
                </a:highlight>
                <a:latin typeface="Times New Roman"/>
                <a:ea typeface="Times New Roman"/>
                <a:cs typeface="Times New Roman"/>
                <a:sym typeface="Times New Roman"/>
              </a:rPr>
              <a:t>The skills section describes your accomplishments at previous jobs, like the key skill</a:t>
            </a:r>
            <a:r>
              <a:rPr b="1" lang="en-GB" sz="1220" u="sng">
                <a:solidFill>
                  <a:schemeClr val="dk1"/>
                </a:solidFill>
                <a:highlight>
                  <a:srgbClr val="F4CCCC"/>
                </a:highlight>
                <a:latin typeface="Times New Roman"/>
                <a:ea typeface="Times New Roman"/>
                <a:cs typeface="Times New Roman"/>
                <a:sym typeface="Times New Roman"/>
                <a:hlinkClick r:id="rId3">
                  <a:extLst>
                    <a:ext uri="{A12FA001-AC4F-418D-AE19-62706E023703}">
                      <ahyp:hlinkClr val="tx"/>
                    </a:ext>
                  </a:extLst>
                </a:hlinkClick>
              </a:rPr>
              <a:t>s</a:t>
            </a:r>
            <a:r>
              <a:rPr b="1" lang="en-GB" sz="1220">
                <a:solidFill>
                  <a:schemeClr val="dk1"/>
                </a:solidFill>
                <a:highlight>
                  <a:srgbClr val="F4CCCC"/>
                </a:highlight>
                <a:latin typeface="Times New Roman"/>
                <a:ea typeface="Times New Roman"/>
                <a:cs typeface="Times New Roman"/>
                <a:sym typeface="Times New Roman"/>
              </a:rPr>
              <a:t> you developed and experiences that apply to the job. </a:t>
            </a:r>
            <a:endParaRPr b="1" sz="1220">
              <a:solidFill>
                <a:schemeClr val="dk1"/>
              </a:solidFill>
              <a:highlight>
                <a:srgbClr val="F4CCCC"/>
              </a:highlight>
              <a:latin typeface="Times New Roman"/>
              <a:ea typeface="Times New Roman"/>
              <a:cs typeface="Times New Roman"/>
              <a:sym typeface="Times New Roman"/>
            </a:endParaRPr>
          </a:p>
          <a:p>
            <a:pPr indent="0" lvl="0" marL="0" rtl="0" algn="l">
              <a:spcBef>
                <a:spcPts val="1200"/>
              </a:spcBef>
              <a:spcAft>
                <a:spcPts val="0"/>
              </a:spcAft>
              <a:buSzPts val="770"/>
              <a:buNone/>
            </a:pPr>
            <a:r>
              <a:rPr b="1" lang="en-GB" sz="1220">
                <a:solidFill>
                  <a:schemeClr val="dk1"/>
                </a:solidFill>
                <a:highlight>
                  <a:srgbClr val="F4CCCC"/>
                </a:highlight>
                <a:latin typeface="Times New Roman"/>
                <a:ea typeface="Times New Roman"/>
                <a:cs typeface="Times New Roman"/>
                <a:sym typeface="Times New Roman"/>
              </a:rPr>
              <a:t>The skills to include in this section depend on the, position and your personal background. </a:t>
            </a:r>
            <a:endParaRPr b="1" sz="1220">
              <a:solidFill>
                <a:schemeClr val="dk1"/>
              </a:solidFill>
              <a:highlight>
                <a:srgbClr val="F4CCCC"/>
              </a:highlight>
              <a:latin typeface="Times New Roman"/>
              <a:ea typeface="Times New Roman"/>
              <a:cs typeface="Times New Roman"/>
              <a:sym typeface="Times New Roman"/>
            </a:endParaRPr>
          </a:p>
          <a:p>
            <a:pPr indent="0" lvl="0" marL="0" rtl="0" algn="l">
              <a:spcBef>
                <a:spcPts val="1200"/>
              </a:spcBef>
              <a:spcAft>
                <a:spcPts val="0"/>
              </a:spcAft>
              <a:buSzPts val="770"/>
              <a:buNone/>
            </a:pPr>
            <a:r>
              <a:rPr b="1" lang="en-GB" sz="1220">
                <a:solidFill>
                  <a:schemeClr val="dk1"/>
                </a:solidFill>
                <a:highlight>
                  <a:srgbClr val="F4CCCC"/>
                </a:highlight>
                <a:latin typeface="Times New Roman"/>
                <a:ea typeface="Times New Roman"/>
                <a:cs typeface="Times New Roman"/>
                <a:sym typeface="Times New Roman"/>
              </a:rPr>
              <a:t>Research the skills relevant to the industry or position and read the job description carefully.</a:t>
            </a:r>
            <a:endParaRPr b="1" sz="1220">
              <a:solidFill>
                <a:schemeClr val="dk1"/>
              </a:solidFill>
              <a:highlight>
                <a:srgbClr val="F4CCCC"/>
              </a:highlight>
              <a:latin typeface="Times New Roman"/>
              <a:ea typeface="Times New Roman"/>
              <a:cs typeface="Times New Roman"/>
              <a:sym typeface="Times New Roman"/>
            </a:endParaRPr>
          </a:p>
          <a:p>
            <a:pPr indent="0" lvl="0" marL="0" rtl="0" algn="l">
              <a:spcBef>
                <a:spcPts val="1200"/>
              </a:spcBef>
              <a:spcAft>
                <a:spcPts val="0"/>
              </a:spcAft>
              <a:buClr>
                <a:schemeClr val="dk1"/>
              </a:buClr>
              <a:buSzPts val="770"/>
              <a:buFont typeface="Arial"/>
              <a:buNone/>
            </a:pPr>
            <a:r>
              <a:rPr b="1" lang="en-GB" sz="1220">
                <a:solidFill>
                  <a:schemeClr val="dk1"/>
                </a:solidFill>
                <a:highlight>
                  <a:srgbClr val="F4CCCC"/>
                </a:highlight>
                <a:latin typeface="Times New Roman"/>
                <a:ea typeface="Times New Roman"/>
                <a:cs typeface="Times New Roman"/>
                <a:sym typeface="Times New Roman"/>
              </a:rPr>
              <a:t> </a:t>
            </a:r>
            <a:endParaRPr b="1" sz="1220">
              <a:solidFill>
                <a:schemeClr val="dk1"/>
              </a:solidFill>
              <a:highlight>
                <a:srgbClr val="F4CCCC"/>
              </a:highlight>
              <a:latin typeface="Times New Roman"/>
              <a:ea typeface="Times New Roman"/>
              <a:cs typeface="Times New Roman"/>
              <a:sym typeface="Times New Roman"/>
            </a:endParaRPr>
          </a:p>
          <a:p>
            <a:pPr indent="0" lvl="0" marL="0" rtl="0" algn="l">
              <a:spcBef>
                <a:spcPts val="1200"/>
              </a:spcBef>
              <a:spcAft>
                <a:spcPts val="0"/>
              </a:spcAft>
              <a:buClr>
                <a:schemeClr val="dk1"/>
              </a:buClr>
              <a:buSzPts val="770"/>
              <a:buFont typeface="Arial"/>
              <a:buNone/>
            </a:pPr>
            <a:r>
              <a:rPr b="1" lang="en-GB" sz="1220">
                <a:solidFill>
                  <a:schemeClr val="dk1"/>
                </a:solidFill>
                <a:highlight>
                  <a:srgbClr val="F4CCCC"/>
                </a:highlight>
                <a:latin typeface="Times New Roman"/>
                <a:ea typeface="Times New Roman"/>
                <a:cs typeface="Times New Roman"/>
                <a:sym typeface="Times New Roman"/>
              </a:rPr>
              <a:t>List only 4 to 8 skills relevant to the role including job-specific skills, soft skills and hard skills. Some examples include:</a:t>
            </a:r>
            <a:endParaRPr b="1" sz="1220">
              <a:solidFill>
                <a:schemeClr val="dk1"/>
              </a:solidFill>
              <a:highlight>
                <a:srgbClr val="F4CCCC"/>
              </a:highlight>
              <a:latin typeface="Times New Roman"/>
              <a:ea typeface="Times New Roman"/>
              <a:cs typeface="Times New Roman"/>
              <a:sym typeface="Times New Roman"/>
            </a:endParaRPr>
          </a:p>
          <a:p>
            <a:pPr indent="-306070" lvl="0" marL="457200" rtl="0" algn="l">
              <a:spcBef>
                <a:spcPts val="1200"/>
              </a:spcBef>
              <a:spcAft>
                <a:spcPts val="0"/>
              </a:spcAft>
              <a:buClr>
                <a:schemeClr val="dk1"/>
              </a:buClr>
              <a:buSzPts val="1220"/>
              <a:buFont typeface="Times New Roman"/>
              <a:buChar char="●"/>
            </a:pPr>
            <a:r>
              <a:rPr b="1" lang="en-GB" sz="1220">
                <a:solidFill>
                  <a:schemeClr val="dk1"/>
                </a:solidFill>
                <a:highlight>
                  <a:srgbClr val="F4CCCC"/>
                </a:highlight>
                <a:latin typeface="Times New Roman"/>
                <a:ea typeface="Times New Roman"/>
                <a:cs typeface="Times New Roman"/>
                <a:sym typeface="Times New Roman"/>
              </a:rPr>
              <a:t>Foreign languages</a:t>
            </a:r>
            <a:endParaRPr b="1" sz="1220">
              <a:solidFill>
                <a:schemeClr val="dk1"/>
              </a:solidFill>
              <a:highlight>
                <a:srgbClr val="F4CCCC"/>
              </a:highlight>
              <a:latin typeface="Times New Roman"/>
              <a:ea typeface="Times New Roman"/>
              <a:cs typeface="Times New Roman"/>
              <a:sym typeface="Times New Roman"/>
            </a:endParaRPr>
          </a:p>
          <a:p>
            <a:pPr indent="-306070" lvl="0" marL="457200" rtl="0" algn="l">
              <a:spcBef>
                <a:spcPts val="0"/>
              </a:spcBef>
              <a:spcAft>
                <a:spcPts val="0"/>
              </a:spcAft>
              <a:buClr>
                <a:schemeClr val="dk1"/>
              </a:buClr>
              <a:buSzPts val="1220"/>
              <a:buFont typeface="Times New Roman"/>
              <a:buChar char="●"/>
            </a:pPr>
            <a:r>
              <a:rPr b="1" lang="en-GB" sz="1220">
                <a:solidFill>
                  <a:schemeClr val="dk1"/>
                </a:solidFill>
                <a:highlight>
                  <a:srgbClr val="F4CCCC"/>
                </a:highlight>
                <a:latin typeface="Times New Roman"/>
                <a:ea typeface="Times New Roman"/>
                <a:cs typeface="Times New Roman"/>
                <a:sym typeface="Times New Roman"/>
              </a:rPr>
              <a:t>Technical skills where relevant</a:t>
            </a:r>
            <a:endParaRPr b="1" sz="1220">
              <a:solidFill>
                <a:schemeClr val="dk1"/>
              </a:solidFill>
              <a:highlight>
                <a:srgbClr val="F4CCCC"/>
              </a:highlight>
              <a:latin typeface="Times New Roman"/>
              <a:ea typeface="Times New Roman"/>
              <a:cs typeface="Times New Roman"/>
              <a:sym typeface="Times New Roman"/>
            </a:endParaRPr>
          </a:p>
          <a:p>
            <a:pPr indent="-306070" lvl="0" marL="457200" rtl="0" algn="l">
              <a:spcBef>
                <a:spcPts val="0"/>
              </a:spcBef>
              <a:spcAft>
                <a:spcPts val="0"/>
              </a:spcAft>
              <a:buClr>
                <a:schemeClr val="dk1"/>
              </a:buClr>
              <a:buSzPts val="1220"/>
              <a:buFont typeface="Times New Roman"/>
              <a:buChar char="●"/>
            </a:pPr>
            <a:r>
              <a:rPr b="1" lang="en-GB" sz="1220">
                <a:solidFill>
                  <a:schemeClr val="dk1"/>
                </a:solidFill>
                <a:highlight>
                  <a:srgbClr val="F4CCCC"/>
                </a:highlight>
                <a:latin typeface="Times New Roman"/>
                <a:ea typeface="Times New Roman"/>
                <a:cs typeface="Times New Roman"/>
                <a:sym typeface="Times New Roman"/>
              </a:rPr>
              <a:t>Certified skills</a:t>
            </a:r>
            <a:endParaRPr b="1" sz="1220">
              <a:solidFill>
                <a:schemeClr val="dk1"/>
              </a:solidFill>
              <a:highlight>
                <a:srgbClr val="F4CCCC"/>
              </a:highlight>
              <a:latin typeface="Times New Roman"/>
              <a:ea typeface="Times New Roman"/>
              <a:cs typeface="Times New Roman"/>
              <a:sym typeface="Times New Roman"/>
            </a:endParaRPr>
          </a:p>
          <a:p>
            <a:pPr indent="0" lvl="0" marL="0" rtl="0" algn="l">
              <a:spcBef>
                <a:spcPts val="1200"/>
              </a:spcBef>
              <a:spcAft>
                <a:spcPts val="0"/>
              </a:spcAft>
              <a:buClr>
                <a:schemeClr val="dk1"/>
              </a:buClr>
              <a:buSzPts val="770"/>
              <a:buFont typeface="Arial"/>
              <a:buNone/>
            </a:pPr>
            <a:r>
              <a:rPr b="1" lang="en-GB" sz="1220">
                <a:solidFill>
                  <a:schemeClr val="dk1"/>
                </a:solidFill>
                <a:highlight>
                  <a:srgbClr val="F4CCCC"/>
                </a:highlight>
                <a:latin typeface="Times New Roman"/>
                <a:ea typeface="Times New Roman"/>
                <a:cs typeface="Times New Roman"/>
                <a:sym typeface="Times New Roman"/>
              </a:rPr>
              <a:t>Consider also mentioning your proficiency level such as Basic, Intermediate, Advanced or Expert for every skill on your list. </a:t>
            </a:r>
            <a:endParaRPr b="1" sz="1220">
              <a:solidFill>
                <a:schemeClr val="dk1"/>
              </a:solidFill>
              <a:highlight>
                <a:srgbClr val="F4CCCC"/>
              </a:highlight>
              <a:latin typeface="Times New Roman"/>
              <a:ea typeface="Times New Roman"/>
              <a:cs typeface="Times New Roman"/>
              <a:sym typeface="Times New Roman"/>
            </a:endParaRPr>
          </a:p>
          <a:p>
            <a:pPr indent="0" lvl="0" marL="0" rtl="0" algn="l">
              <a:spcBef>
                <a:spcPts val="1200"/>
              </a:spcBef>
              <a:spcAft>
                <a:spcPts val="0"/>
              </a:spcAft>
              <a:buClr>
                <a:schemeClr val="dk1"/>
              </a:buClr>
              <a:buSzPts val="770"/>
              <a:buFont typeface="Arial"/>
              <a:buNone/>
            </a:pPr>
            <a:r>
              <a:rPr b="1" lang="en-GB" sz="1220">
                <a:solidFill>
                  <a:schemeClr val="dk1"/>
                </a:solidFill>
                <a:highlight>
                  <a:srgbClr val="F4CCCC"/>
                </a:highlight>
                <a:latin typeface="Times New Roman"/>
                <a:ea typeface="Times New Roman"/>
                <a:cs typeface="Times New Roman"/>
                <a:sym typeface="Times New Roman"/>
              </a:rPr>
              <a:t>To further illustrate your skills, list projects where you used your talents and the results. </a:t>
            </a:r>
            <a:endParaRPr b="1" i="1" sz="1220">
              <a:solidFill>
                <a:schemeClr val="dk1"/>
              </a:solidFill>
              <a:highlight>
                <a:srgbClr val="F4CCCC"/>
              </a:highlight>
              <a:latin typeface="Times New Roman"/>
              <a:ea typeface="Times New Roman"/>
              <a:cs typeface="Times New Roman"/>
              <a:sym typeface="Times New Roman"/>
            </a:endParaRPr>
          </a:p>
          <a:p>
            <a:pPr indent="0" lvl="0" marL="0" rtl="0" algn="l">
              <a:spcBef>
                <a:spcPts val="1200"/>
              </a:spcBef>
              <a:spcAft>
                <a:spcPts val="0"/>
              </a:spcAft>
              <a:buClr>
                <a:schemeClr val="dk1"/>
              </a:buClr>
              <a:buSzPts val="770"/>
              <a:buFont typeface="Arial"/>
              <a:buNone/>
            </a:pPr>
            <a:r>
              <a:t/>
            </a:r>
            <a:endParaRPr b="1" i="1" sz="1220">
              <a:solidFill>
                <a:schemeClr val="dk1"/>
              </a:solidFill>
              <a:highlight>
                <a:srgbClr val="FFFFFF"/>
              </a:highlight>
              <a:latin typeface="Times New Roman"/>
              <a:ea typeface="Times New Roman"/>
              <a:cs typeface="Times New Roman"/>
              <a:sym typeface="Times New Roman"/>
            </a:endParaRPr>
          </a:p>
          <a:p>
            <a:pPr indent="0" lvl="0" marL="0" rtl="0" algn="l">
              <a:spcBef>
                <a:spcPts val="1200"/>
              </a:spcBef>
              <a:spcAft>
                <a:spcPts val="1200"/>
              </a:spcAft>
              <a:buSzPts val="770"/>
              <a:buNone/>
            </a:pPr>
            <a:r>
              <a:t/>
            </a:r>
            <a:endParaRPr sz="980"/>
          </a:p>
        </p:txBody>
      </p:sp>
      <p:sp>
        <p:nvSpPr>
          <p:cNvPr id="112" name="Google Shape;112;p22"/>
          <p:cNvSpPr txBox="1"/>
          <p:nvPr>
            <p:ph idx="2" type="body"/>
          </p:nvPr>
        </p:nvSpPr>
        <p:spPr>
          <a:xfrm>
            <a:off x="8602275" y="278925"/>
            <a:ext cx="230100" cy="4290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3"/>
          <p:cNvSpPr txBox="1"/>
          <p:nvPr>
            <p:ph type="title"/>
          </p:nvPr>
        </p:nvSpPr>
        <p:spPr>
          <a:xfrm>
            <a:off x="8691500" y="189675"/>
            <a:ext cx="140700" cy="828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100"/>
          </a:p>
        </p:txBody>
      </p:sp>
      <p:sp>
        <p:nvSpPr>
          <p:cNvPr id="118" name="Google Shape;118;p23"/>
          <p:cNvSpPr txBox="1"/>
          <p:nvPr>
            <p:ph idx="1" type="body"/>
          </p:nvPr>
        </p:nvSpPr>
        <p:spPr>
          <a:xfrm>
            <a:off x="145050" y="189675"/>
            <a:ext cx="8412300" cy="4797600"/>
          </a:xfrm>
          <a:prstGeom prst="rect">
            <a:avLst/>
          </a:prstGeom>
        </p:spPr>
        <p:txBody>
          <a:bodyPr anchorCtr="0" anchor="t" bIns="91425" lIns="91425" spcFirstLastPara="1" rIns="91425" wrap="square" tIns="91425">
            <a:noAutofit/>
          </a:bodyPr>
          <a:lstStyle/>
          <a:p>
            <a:pPr indent="0" lvl="0" marL="0" rtl="0" algn="just">
              <a:spcBef>
                <a:spcPts val="1400"/>
              </a:spcBef>
              <a:spcAft>
                <a:spcPts val="0"/>
              </a:spcAft>
              <a:buClr>
                <a:schemeClr val="dk1"/>
              </a:buClr>
              <a:buSzPts val="1100"/>
              <a:buFont typeface="Arial"/>
              <a:buNone/>
            </a:pPr>
            <a:r>
              <a:rPr b="1" lang="en-GB" sz="1900">
                <a:solidFill>
                  <a:schemeClr val="dk1"/>
                </a:solidFill>
                <a:highlight>
                  <a:srgbClr val="FFFFFF"/>
                </a:highlight>
                <a:latin typeface="Times New Roman"/>
                <a:ea typeface="Times New Roman"/>
                <a:cs typeface="Times New Roman"/>
                <a:sym typeface="Times New Roman"/>
              </a:rPr>
              <a:t>6. Additional sections (targeted to your audience)</a:t>
            </a:r>
            <a:endParaRPr b="1" sz="1900">
              <a:solidFill>
                <a:schemeClr val="dk1"/>
              </a:solidFill>
              <a:highlight>
                <a:srgbClr val="FFFFFF"/>
              </a:highlight>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lang="en-GB" sz="1600">
                <a:solidFill>
                  <a:schemeClr val="dk1"/>
                </a:solidFill>
                <a:highlight>
                  <a:srgbClr val="EFEFEF"/>
                </a:highlight>
                <a:latin typeface="Times New Roman"/>
                <a:ea typeface="Times New Roman"/>
                <a:cs typeface="Times New Roman"/>
                <a:sym typeface="Times New Roman"/>
              </a:rPr>
              <a:t>Additional sections targeted toward your audience can include - </a:t>
            </a:r>
            <a:r>
              <a:rPr b="1" lang="en-GB" sz="1600">
                <a:solidFill>
                  <a:schemeClr val="dk1"/>
                </a:solidFill>
                <a:highlight>
                  <a:srgbClr val="EFEFEF"/>
                </a:highlight>
                <a:latin typeface="Times New Roman"/>
                <a:ea typeface="Times New Roman"/>
                <a:cs typeface="Times New Roman"/>
                <a:sym typeface="Times New Roman"/>
              </a:rPr>
              <a:t>professional certifications, publications, industry awards and extra training—anything that is relevant to who’s reading your CV. This is a chance to stand out so use the space wisely to showcase your unique achievements. </a:t>
            </a:r>
            <a:endParaRPr b="1" sz="1600">
              <a:solidFill>
                <a:schemeClr val="dk1"/>
              </a:solidFill>
              <a:highlight>
                <a:srgbClr val="EFEFEF"/>
              </a:highlight>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lang="en-GB" sz="1600">
                <a:solidFill>
                  <a:schemeClr val="dk1"/>
                </a:solidFill>
                <a:highlight>
                  <a:srgbClr val="EFEFEF"/>
                </a:highlight>
                <a:latin typeface="Times New Roman"/>
                <a:ea typeface="Times New Roman"/>
                <a:cs typeface="Times New Roman"/>
                <a:sym typeface="Times New Roman"/>
              </a:rPr>
              <a:t>If you are a student, you can list your </a:t>
            </a:r>
            <a:r>
              <a:rPr b="1" lang="en-GB" sz="1600">
                <a:solidFill>
                  <a:schemeClr val="dk1"/>
                </a:solidFill>
                <a:highlight>
                  <a:srgbClr val="EFEFEF"/>
                </a:highlight>
                <a:latin typeface="Times New Roman"/>
                <a:ea typeface="Times New Roman"/>
                <a:cs typeface="Times New Roman"/>
                <a:sym typeface="Times New Roman"/>
              </a:rPr>
              <a:t>volunteer experience and academic achievements. Mention things you can discuss in further detail at the interview.</a:t>
            </a:r>
            <a:endParaRPr b="1" sz="1600">
              <a:solidFill>
                <a:schemeClr val="dk1"/>
              </a:solidFill>
              <a:highlight>
                <a:srgbClr val="EFEFEF"/>
              </a:highlight>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lang="en-GB" sz="1600">
                <a:solidFill>
                  <a:schemeClr val="dk1"/>
                </a:solidFill>
                <a:highlight>
                  <a:srgbClr val="EFEFEF"/>
                </a:highlight>
                <a:latin typeface="Times New Roman"/>
                <a:ea typeface="Times New Roman"/>
                <a:cs typeface="Times New Roman"/>
                <a:sym typeface="Times New Roman"/>
              </a:rPr>
              <a:t>It may be appropriate to include </a:t>
            </a:r>
            <a:r>
              <a:rPr b="1" lang="en-GB" sz="1600">
                <a:solidFill>
                  <a:schemeClr val="dk1"/>
                </a:solidFill>
                <a:highlight>
                  <a:srgbClr val="EFEFEF"/>
                </a:highlight>
                <a:latin typeface="Times New Roman"/>
                <a:ea typeface="Times New Roman"/>
                <a:cs typeface="Times New Roman"/>
                <a:sym typeface="Times New Roman"/>
              </a:rPr>
              <a:t>hobbies and interests on your CV if you have limited work experience. You can mention specific non-work activities in an entry-level CV if they portray you as a good fit for the employer, such as activities that demonstrate your dedication to a cause the employer works with or allow you to practice skills you use on the job.</a:t>
            </a:r>
            <a:endParaRPr b="1" sz="1600">
              <a:solidFill>
                <a:schemeClr val="dk1"/>
              </a:solidFill>
              <a:highlight>
                <a:srgbClr val="EFEFEF"/>
              </a:highlight>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t/>
            </a:r>
            <a:endParaRPr sz="1600">
              <a:solidFill>
                <a:schemeClr val="dk1"/>
              </a:solidFill>
              <a:highlight>
                <a:srgbClr val="EFEFEF"/>
              </a:highlight>
              <a:latin typeface="Times New Roman"/>
              <a:ea typeface="Times New Roman"/>
              <a:cs typeface="Times New Roman"/>
              <a:sym typeface="Times New Roman"/>
            </a:endParaRPr>
          </a:p>
          <a:p>
            <a:pPr indent="0" lvl="0" marL="0" rtl="0" algn="just">
              <a:spcBef>
                <a:spcPts val="1200"/>
              </a:spcBef>
              <a:spcAft>
                <a:spcPts val="1200"/>
              </a:spcAft>
              <a:buNone/>
            </a:pPr>
            <a:r>
              <a:t/>
            </a:r>
            <a:endParaRPr sz="2000">
              <a:solidFill>
                <a:schemeClr val="dk1"/>
              </a:solidFill>
              <a:latin typeface="Times New Roman"/>
              <a:ea typeface="Times New Roman"/>
              <a:cs typeface="Times New Roman"/>
              <a:sym typeface="Times New Roman"/>
            </a:endParaRPr>
          </a:p>
        </p:txBody>
      </p:sp>
      <p:sp>
        <p:nvSpPr>
          <p:cNvPr id="119" name="Google Shape;119;p23"/>
          <p:cNvSpPr txBox="1"/>
          <p:nvPr>
            <p:ph idx="2" type="body"/>
          </p:nvPr>
        </p:nvSpPr>
        <p:spPr>
          <a:xfrm>
            <a:off x="8758450" y="1152475"/>
            <a:ext cx="738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sz="1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4"/>
          <p:cNvSpPr txBox="1"/>
          <p:nvPr>
            <p:ph type="title"/>
          </p:nvPr>
        </p:nvSpPr>
        <p:spPr>
          <a:xfrm>
            <a:off x="311700" y="111575"/>
            <a:ext cx="8520600" cy="12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t/>
            </a:r>
            <a:endParaRPr sz="419"/>
          </a:p>
        </p:txBody>
      </p:sp>
      <p:sp>
        <p:nvSpPr>
          <p:cNvPr id="125" name="Google Shape;125;p24"/>
          <p:cNvSpPr txBox="1"/>
          <p:nvPr>
            <p:ph idx="1" type="body"/>
          </p:nvPr>
        </p:nvSpPr>
        <p:spPr>
          <a:xfrm>
            <a:off x="311700" y="312400"/>
            <a:ext cx="8290500" cy="4686000"/>
          </a:xfrm>
          <a:prstGeom prst="rect">
            <a:avLst/>
          </a:prstGeom>
        </p:spPr>
        <p:txBody>
          <a:bodyPr anchorCtr="0" anchor="t" bIns="91425" lIns="91425" spcFirstLastPara="1" rIns="91425" wrap="square" tIns="91425">
            <a:noAutofit/>
          </a:bodyPr>
          <a:lstStyle/>
          <a:p>
            <a:pPr indent="0" lvl="0" marL="0" rtl="0" algn="l">
              <a:spcBef>
                <a:spcPts val="1800"/>
              </a:spcBef>
              <a:spcAft>
                <a:spcPts val="0"/>
              </a:spcAft>
              <a:buClr>
                <a:schemeClr val="dk1"/>
              </a:buClr>
              <a:buSzPts val="1100"/>
              <a:buFont typeface="Arial"/>
              <a:buNone/>
            </a:pPr>
            <a:r>
              <a:rPr b="1" lang="en-GB" sz="1500">
                <a:solidFill>
                  <a:srgbClr val="2D2D2D"/>
                </a:solidFill>
                <a:highlight>
                  <a:srgbClr val="CFE2F3"/>
                </a:highlight>
                <a:latin typeface="Times New Roman"/>
                <a:ea typeface="Times New Roman"/>
                <a:cs typeface="Times New Roman"/>
                <a:sym typeface="Times New Roman"/>
              </a:rPr>
              <a:t>Tips on writing an effective CV</a:t>
            </a:r>
            <a:endParaRPr b="1" sz="1500">
              <a:solidFill>
                <a:srgbClr val="2D2D2D"/>
              </a:solidFill>
              <a:highlight>
                <a:srgbClr val="CFE2F3"/>
              </a:highlight>
              <a:latin typeface="Times New Roman"/>
              <a:ea typeface="Times New Roman"/>
              <a:cs typeface="Times New Roman"/>
              <a:sym typeface="Times New Roman"/>
            </a:endParaRPr>
          </a:p>
          <a:p>
            <a:pPr indent="0" lvl="0" marL="0" rtl="0" algn="l">
              <a:spcBef>
                <a:spcPts val="1200"/>
              </a:spcBef>
              <a:spcAft>
                <a:spcPts val="0"/>
              </a:spcAft>
              <a:buNone/>
            </a:pPr>
            <a:r>
              <a:rPr b="1" lang="en-GB" sz="1500">
                <a:solidFill>
                  <a:schemeClr val="dk1"/>
                </a:solidFill>
                <a:highlight>
                  <a:srgbClr val="CFE2F3"/>
                </a:highlight>
                <a:latin typeface="Times New Roman"/>
                <a:ea typeface="Times New Roman"/>
                <a:cs typeface="Times New Roman"/>
                <a:sym typeface="Times New Roman"/>
              </a:rPr>
              <a:t>Use these tips to improve your CV writing and formatting skills.</a:t>
            </a:r>
            <a:endParaRPr b="1" sz="1500">
              <a:solidFill>
                <a:schemeClr val="dk1"/>
              </a:solidFill>
              <a:highlight>
                <a:srgbClr val="CFE2F3"/>
              </a:highlight>
              <a:latin typeface="Times New Roman"/>
              <a:ea typeface="Times New Roman"/>
              <a:cs typeface="Times New Roman"/>
              <a:sym typeface="Times New Roman"/>
            </a:endParaRPr>
          </a:p>
          <a:p>
            <a:pPr indent="0" lvl="0" marL="0" rtl="0" algn="l">
              <a:spcBef>
                <a:spcPts val="1200"/>
              </a:spcBef>
              <a:spcAft>
                <a:spcPts val="0"/>
              </a:spcAft>
              <a:buNone/>
            </a:pPr>
            <a:r>
              <a:rPr b="1" lang="en-GB" sz="1600">
                <a:solidFill>
                  <a:schemeClr val="dk1"/>
                </a:solidFill>
                <a:highlight>
                  <a:srgbClr val="CFE2F3"/>
                </a:highlight>
                <a:latin typeface="Times New Roman"/>
                <a:ea typeface="Times New Roman"/>
                <a:cs typeface="Times New Roman"/>
                <a:sym typeface="Times New Roman"/>
              </a:rPr>
              <a:t>Fonts and colours:</a:t>
            </a:r>
            <a:r>
              <a:rPr lang="en-GB" sz="1600">
                <a:solidFill>
                  <a:schemeClr val="dk1"/>
                </a:solidFill>
                <a:highlight>
                  <a:srgbClr val="CFE2F3"/>
                </a:highlight>
                <a:latin typeface="Times New Roman"/>
                <a:ea typeface="Times New Roman"/>
                <a:cs typeface="Times New Roman"/>
                <a:sym typeface="Times New Roman"/>
              </a:rPr>
              <a:t> Use legible and standard fonts such as Times New Roman,  Georgia, Open Sans and Cambria. Use font sizes 10 to 12 point and be consistent with the style and size throughout your CV. Use larger fonts (size 14 to 16 point) for section headings. This helps to break up your CV while making the sections stand out.</a:t>
            </a:r>
            <a:br>
              <a:rPr lang="en-GB" sz="1600">
                <a:solidFill>
                  <a:schemeClr val="dk1"/>
                </a:solidFill>
                <a:highlight>
                  <a:srgbClr val="CFE2F3"/>
                </a:highlight>
                <a:latin typeface="Times New Roman"/>
                <a:ea typeface="Times New Roman"/>
                <a:cs typeface="Times New Roman"/>
                <a:sym typeface="Times New Roman"/>
              </a:rPr>
            </a:br>
            <a:r>
              <a:rPr b="1" lang="en-GB" sz="1600">
                <a:solidFill>
                  <a:schemeClr val="dk1"/>
                </a:solidFill>
                <a:highlight>
                  <a:srgbClr val="CFE2F3"/>
                </a:highlight>
                <a:latin typeface="Times New Roman"/>
                <a:ea typeface="Times New Roman"/>
                <a:cs typeface="Times New Roman"/>
                <a:sym typeface="Times New Roman"/>
              </a:rPr>
              <a:t>Formatting:</a:t>
            </a:r>
            <a:r>
              <a:rPr lang="en-GB" sz="1600">
                <a:solidFill>
                  <a:schemeClr val="dk1"/>
                </a:solidFill>
                <a:highlight>
                  <a:srgbClr val="CFE2F3"/>
                </a:highlight>
                <a:latin typeface="Times New Roman"/>
                <a:ea typeface="Times New Roman"/>
                <a:cs typeface="Times New Roman"/>
                <a:sym typeface="Times New Roman"/>
              </a:rPr>
              <a:t> Be consistent with the use of italics, bold, bullet lists and font style. Leave enough white space and maintain a minimum of 0.5-inch margins on all sides. This will improve the organization and readability.</a:t>
            </a:r>
            <a:br>
              <a:rPr lang="en-GB" sz="1600">
                <a:solidFill>
                  <a:schemeClr val="dk1"/>
                </a:solidFill>
                <a:highlight>
                  <a:srgbClr val="CFE2F3"/>
                </a:highlight>
                <a:latin typeface="Times New Roman"/>
                <a:ea typeface="Times New Roman"/>
                <a:cs typeface="Times New Roman"/>
                <a:sym typeface="Times New Roman"/>
              </a:rPr>
            </a:br>
            <a:r>
              <a:rPr b="1" lang="en-GB" sz="1600">
                <a:solidFill>
                  <a:schemeClr val="dk1"/>
                </a:solidFill>
                <a:highlight>
                  <a:srgbClr val="CFE2F3"/>
                </a:highlight>
                <a:latin typeface="Times New Roman"/>
                <a:ea typeface="Times New Roman"/>
                <a:cs typeface="Times New Roman"/>
                <a:sym typeface="Times New Roman"/>
              </a:rPr>
              <a:t>Structure:</a:t>
            </a:r>
            <a:r>
              <a:rPr lang="en-GB" sz="1600">
                <a:solidFill>
                  <a:schemeClr val="dk1"/>
                </a:solidFill>
                <a:highlight>
                  <a:srgbClr val="CFE2F3"/>
                </a:highlight>
                <a:latin typeface="Times New Roman"/>
                <a:ea typeface="Times New Roman"/>
                <a:cs typeface="Times New Roman"/>
                <a:sym typeface="Times New Roman"/>
              </a:rPr>
              <a:t> Outline your CV entries in reverse-chronological order so the first thing the recruiter sees are your most recent accomplishments. Use bullet points so recruiters can skim.</a:t>
            </a:r>
            <a:br>
              <a:rPr lang="en-GB" sz="1600">
                <a:solidFill>
                  <a:schemeClr val="dk1"/>
                </a:solidFill>
                <a:highlight>
                  <a:srgbClr val="CFE2F3"/>
                </a:highlight>
                <a:latin typeface="Times New Roman"/>
                <a:ea typeface="Times New Roman"/>
                <a:cs typeface="Times New Roman"/>
                <a:sym typeface="Times New Roman"/>
              </a:rPr>
            </a:br>
            <a:r>
              <a:rPr b="1" lang="en-GB" sz="1600">
                <a:solidFill>
                  <a:schemeClr val="dk1"/>
                </a:solidFill>
                <a:highlight>
                  <a:srgbClr val="CFE2F3"/>
                </a:highlight>
                <a:latin typeface="Times New Roman"/>
                <a:ea typeface="Times New Roman"/>
                <a:cs typeface="Times New Roman"/>
                <a:sym typeface="Times New Roman"/>
              </a:rPr>
              <a:t>Content:</a:t>
            </a:r>
            <a:r>
              <a:rPr lang="en-GB" sz="1600">
                <a:solidFill>
                  <a:schemeClr val="dk1"/>
                </a:solidFill>
                <a:highlight>
                  <a:srgbClr val="CFE2F3"/>
                </a:highlight>
                <a:latin typeface="Times New Roman"/>
                <a:ea typeface="Times New Roman"/>
                <a:cs typeface="Times New Roman"/>
                <a:sym typeface="Times New Roman"/>
              </a:rPr>
              <a:t> Make your writing powerful and concise. Use strong, active verbs throughout. Be sure to edit, revise and proofread your CV before sending.</a:t>
            </a:r>
            <a:br>
              <a:rPr lang="en-GB" sz="1600">
                <a:solidFill>
                  <a:schemeClr val="dk1"/>
                </a:solidFill>
                <a:highlight>
                  <a:srgbClr val="CFE2F3"/>
                </a:highlight>
                <a:latin typeface="Times New Roman"/>
                <a:ea typeface="Times New Roman"/>
                <a:cs typeface="Times New Roman"/>
                <a:sym typeface="Times New Roman"/>
              </a:rPr>
            </a:br>
            <a:r>
              <a:rPr b="1" lang="en-GB" sz="1600">
                <a:solidFill>
                  <a:schemeClr val="dk1"/>
                </a:solidFill>
                <a:highlight>
                  <a:srgbClr val="CFE2F3"/>
                </a:highlight>
                <a:latin typeface="Times New Roman"/>
                <a:ea typeface="Times New Roman"/>
                <a:cs typeface="Times New Roman"/>
                <a:sym typeface="Times New Roman"/>
              </a:rPr>
              <a:t>Verb tense:</a:t>
            </a:r>
            <a:r>
              <a:rPr lang="en-GB" sz="1600">
                <a:solidFill>
                  <a:schemeClr val="dk1"/>
                </a:solidFill>
                <a:highlight>
                  <a:srgbClr val="CFE2F3"/>
                </a:highlight>
                <a:latin typeface="Times New Roman"/>
                <a:ea typeface="Times New Roman"/>
                <a:cs typeface="Times New Roman"/>
                <a:sym typeface="Times New Roman"/>
              </a:rPr>
              <a:t> Use present tense for current jobs and past tense for former jobs. Proofread for consistency.</a:t>
            </a:r>
            <a:endParaRPr sz="1600">
              <a:solidFill>
                <a:schemeClr val="dk1"/>
              </a:solidFill>
              <a:highlight>
                <a:srgbClr val="CFE2F3"/>
              </a:highlight>
              <a:latin typeface="Times New Roman"/>
              <a:ea typeface="Times New Roman"/>
              <a:cs typeface="Times New Roman"/>
              <a:sym typeface="Times New Roman"/>
            </a:endParaRPr>
          </a:p>
          <a:p>
            <a:pPr indent="0" lvl="0" marL="0" rtl="0" algn="l">
              <a:spcBef>
                <a:spcPts val="1200"/>
              </a:spcBef>
              <a:spcAft>
                <a:spcPts val="1200"/>
              </a:spcAft>
              <a:buNone/>
            </a:pPr>
            <a:r>
              <a:t/>
            </a:r>
            <a:endParaRPr/>
          </a:p>
        </p:txBody>
      </p:sp>
      <p:sp>
        <p:nvSpPr>
          <p:cNvPr id="126" name="Google Shape;126;p24"/>
          <p:cNvSpPr txBox="1"/>
          <p:nvPr>
            <p:ph idx="2" type="body"/>
          </p:nvPr>
        </p:nvSpPr>
        <p:spPr>
          <a:xfrm>
            <a:off x="8713825" y="1152475"/>
            <a:ext cx="1185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sz="3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5"/>
          <p:cNvSpPr txBox="1"/>
          <p:nvPr>
            <p:ph type="title"/>
          </p:nvPr>
        </p:nvSpPr>
        <p:spPr>
          <a:xfrm>
            <a:off x="8568775" y="212000"/>
            <a:ext cx="263400" cy="312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t/>
            </a:r>
            <a:endParaRPr sz="100"/>
          </a:p>
        </p:txBody>
      </p:sp>
      <p:sp>
        <p:nvSpPr>
          <p:cNvPr id="132" name="Google Shape;132;p25"/>
          <p:cNvSpPr txBox="1"/>
          <p:nvPr>
            <p:ph idx="1" type="body"/>
          </p:nvPr>
        </p:nvSpPr>
        <p:spPr>
          <a:xfrm>
            <a:off x="311700" y="267775"/>
            <a:ext cx="3999900" cy="4719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GB" sz="1500">
                <a:solidFill>
                  <a:schemeClr val="dk1"/>
                </a:solidFill>
                <a:latin typeface="Times New Roman"/>
                <a:ea typeface="Times New Roman"/>
                <a:cs typeface="Times New Roman"/>
                <a:sym typeface="Times New Roman"/>
              </a:rPr>
              <a:t>C. V. / Resume</a:t>
            </a:r>
            <a:endParaRPr sz="1500">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rPr b="1" lang="en-GB" sz="1500">
                <a:solidFill>
                  <a:schemeClr val="dk1"/>
                </a:solidFill>
                <a:latin typeface="Times New Roman"/>
                <a:ea typeface="Times New Roman"/>
                <a:cs typeface="Times New Roman"/>
                <a:sym typeface="Times New Roman"/>
              </a:rPr>
              <a:t>Personal Details</a:t>
            </a:r>
            <a:endParaRPr b="1" sz="1500">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rPr lang="en-GB" sz="1500">
                <a:solidFill>
                  <a:schemeClr val="dk1"/>
                </a:solidFill>
                <a:latin typeface="Times New Roman"/>
                <a:ea typeface="Times New Roman"/>
                <a:cs typeface="Times New Roman"/>
                <a:sym typeface="Times New Roman"/>
              </a:rPr>
              <a:t>Name: Sandeep Mahendra Patil</a:t>
            </a:r>
            <a:endParaRPr sz="1500">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rPr lang="en-GB" sz="1500">
                <a:solidFill>
                  <a:schemeClr val="dk1"/>
                </a:solidFill>
                <a:latin typeface="Times New Roman"/>
                <a:ea typeface="Times New Roman"/>
                <a:cs typeface="Times New Roman"/>
                <a:sym typeface="Times New Roman"/>
              </a:rPr>
              <a:t>Date of Birth: 13 June,1993</a:t>
            </a:r>
            <a:endParaRPr sz="1500">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rPr lang="en-GB" sz="1500">
                <a:solidFill>
                  <a:schemeClr val="dk1"/>
                </a:solidFill>
                <a:latin typeface="Times New Roman"/>
                <a:ea typeface="Times New Roman"/>
                <a:cs typeface="Times New Roman"/>
                <a:sym typeface="Times New Roman"/>
              </a:rPr>
              <a:t>Address: 24, Ram, Nager, Thakur Colony</a:t>
            </a:r>
            <a:endParaRPr sz="1500">
              <a:solidFill>
                <a:schemeClr val="dk1"/>
              </a:solidFill>
              <a:latin typeface="Times New Roman"/>
              <a:ea typeface="Times New Roman"/>
              <a:cs typeface="Times New Roman"/>
              <a:sym typeface="Times New Roman"/>
            </a:endParaRPr>
          </a:p>
          <a:p>
            <a:pPr indent="0" lvl="0" marL="0" rtl="0" algn="just">
              <a:spcBef>
                <a:spcPts val="0"/>
              </a:spcBef>
              <a:spcAft>
                <a:spcPts val="0"/>
              </a:spcAft>
              <a:buNone/>
            </a:pPr>
            <a:r>
              <a:rPr lang="en-GB" sz="1500">
                <a:solidFill>
                  <a:schemeClr val="dk1"/>
                </a:solidFill>
                <a:latin typeface="Times New Roman"/>
                <a:ea typeface="Times New Roman"/>
                <a:cs typeface="Times New Roman"/>
                <a:sym typeface="Times New Roman"/>
              </a:rPr>
              <a:t>               Amravati - 444 602 </a:t>
            </a:r>
            <a:endParaRPr sz="1500">
              <a:solidFill>
                <a:schemeClr val="dk1"/>
              </a:solidFill>
              <a:latin typeface="Times New Roman"/>
              <a:ea typeface="Times New Roman"/>
              <a:cs typeface="Times New Roman"/>
              <a:sym typeface="Times New Roman"/>
            </a:endParaRPr>
          </a:p>
          <a:p>
            <a:pPr indent="0" lvl="0" marL="0" rtl="0" algn="just">
              <a:spcBef>
                <a:spcPts val="0"/>
              </a:spcBef>
              <a:spcAft>
                <a:spcPts val="0"/>
              </a:spcAft>
              <a:buNone/>
            </a:pPr>
            <a:r>
              <a:rPr lang="en-GB" sz="1500">
                <a:solidFill>
                  <a:schemeClr val="dk1"/>
                </a:solidFill>
                <a:latin typeface="Times New Roman"/>
                <a:ea typeface="Times New Roman"/>
                <a:cs typeface="Times New Roman"/>
                <a:sym typeface="Times New Roman"/>
              </a:rPr>
              <a:t>Contact No. : 9860426264</a:t>
            </a:r>
            <a:endParaRPr sz="1500">
              <a:solidFill>
                <a:schemeClr val="dk1"/>
              </a:solidFill>
              <a:latin typeface="Times New Roman"/>
              <a:ea typeface="Times New Roman"/>
              <a:cs typeface="Times New Roman"/>
              <a:sym typeface="Times New Roman"/>
            </a:endParaRPr>
          </a:p>
          <a:p>
            <a:pPr indent="0" lvl="0" marL="0" rtl="0" algn="just">
              <a:spcBef>
                <a:spcPts val="0"/>
              </a:spcBef>
              <a:spcAft>
                <a:spcPts val="0"/>
              </a:spcAft>
              <a:buNone/>
            </a:pPr>
            <a:r>
              <a:rPr lang="en-GB" sz="1500">
                <a:solidFill>
                  <a:schemeClr val="dk1"/>
                </a:solidFill>
                <a:latin typeface="Times New Roman"/>
                <a:ea typeface="Times New Roman"/>
                <a:cs typeface="Times New Roman"/>
                <a:sym typeface="Times New Roman"/>
              </a:rPr>
              <a:t>E mail id : </a:t>
            </a:r>
            <a:r>
              <a:rPr lang="en-GB" sz="1500" u="sng">
                <a:solidFill>
                  <a:schemeClr val="hlink"/>
                </a:solidFill>
                <a:latin typeface="Times New Roman"/>
                <a:ea typeface="Times New Roman"/>
                <a:cs typeface="Times New Roman"/>
                <a:sym typeface="Times New Roman"/>
                <a:hlinkClick r:id="rId3"/>
              </a:rPr>
              <a:t>sandippatil26@gmail.com</a:t>
            </a:r>
            <a:r>
              <a:rPr lang="en-GB" sz="1500">
                <a:solidFill>
                  <a:schemeClr val="dk1"/>
                </a:solidFill>
                <a:latin typeface="Times New Roman"/>
                <a:ea typeface="Times New Roman"/>
                <a:cs typeface="Times New Roman"/>
                <a:sym typeface="Times New Roman"/>
              </a:rPr>
              <a:t> </a:t>
            </a:r>
            <a:endParaRPr sz="1500">
              <a:solidFill>
                <a:schemeClr val="dk1"/>
              </a:solidFill>
              <a:latin typeface="Times New Roman"/>
              <a:ea typeface="Times New Roman"/>
              <a:cs typeface="Times New Roman"/>
              <a:sym typeface="Times New Roman"/>
            </a:endParaRPr>
          </a:p>
          <a:p>
            <a:pPr indent="0" lvl="0" marL="0" rtl="0" algn="just">
              <a:spcBef>
                <a:spcPts val="0"/>
              </a:spcBef>
              <a:spcAft>
                <a:spcPts val="0"/>
              </a:spcAft>
              <a:buNone/>
            </a:pPr>
            <a:r>
              <a:rPr lang="en-GB" sz="1500">
                <a:solidFill>
                  <a:schemeClr val="dk1"/>
                </a:solidFill>
                <a:latin typeface="Times New Roman"/>
                <a:ea typeface="Times New Roman"/>
                <a:cs typeface="Times New Roman"/>
                <a:sym typeface="Times New Roman"/>
              </a:rPr>
              <a:t>Marital Status: Unmarried  </a:t>
            </a:r>
            <a:endParaRPr sz="15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5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500">
              <a:solidFill>
                <a:schemeClr val="dk1"/>
              </a:solidFill>
              <a:latin typeface="Times New Roman"/>
              <a:ea typeface="Times New Roman"/>
              <a:cs typeface="Times New Roman"/>
              <a:sym typeface="Times New Roman"/>
            </a:endParaRPr>
          </a:p>
          <a:p>
            <a:pPr indent="0" lvl="0" marL="0" rtl="0" algn="l">
              <a:spcBef>
                <a:spcPts val="1200"/>
              </a:spcBef>
              <a:spcAft>
                <a:spcPts val="1200"/>
              </a:spcAft>
              <a:buNone/>
            </a:pPr>
            <a:r>
              <a:rPr lang="en-GB" sz="1500">
                <a:solidFill>
                  <a:schemeClr val="dk1"/>
                </a:solidFill>
                <a:latin typeface="Times New Roman"/>
                <a:ea typeface="Times New Roman"/>
                <a:cs typeface="Times New Roman"/>
                <a:sym typeface="Times New Roman"/>
              </a:rPr>
              <a:t> </a:t>
            </a:r>
            <a:endParaRPr sz="1500">
              <a:solidFill>
                <a:schemeClr val="dk1"/>
              </a:solidFill>
              <a:latin typeface="Times New Roman"/>
              <a:ea typeface="Times New Roman"/>
              <a:cs typeface="Times New Roman"/>
              <a:sym typeface="Times New Roman"/>
            </a:endParaRPr>
          </a:p>
        </p:txBody>
      </p:sp>
      <p:sp>
        <p:nvSpPr>
          <p:cNvPr id="133" name="Google Shape;133;p25"/>
          <p:cNvSpPr txBox="1"/>
          <p:nvPr>
            <p:ph idx="2" type="body"/>
          </p:nvPr>
        </p:nvSpPr>
        <p:spPr>
          <a:xfrm>
            <a:off x="4832400" y="212000"/>
            <a:ext cx="3999900" cy="4356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 </a:t>
            </a:r>
            <a:endParaRPr/>
          </a:p>
          <a:p>
            <a:pPr indent="0" lvl="0" marL="0" rtl="0" algn="l">
              <a:spcBef>
                <a:spcPts val="120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6"/>
          <p:cNvSpPr txBox="1"/>
          <p:nvPr>
            <p:ph type="title"/>
          </p:nvPr>
        </p:nvSpPr>
        <p:spPr>
          <a:xfrm>
            <a:off x="311700" y="200825"/>
            <a:ext cx="8520600" cy="4820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t/>
            </a:r>
            <a:endParaRPr sz="400">
              <a:latin typeface="Times New Roman"/>
              <a:ea typeface="Times New Roman"/>
              <a:cs typeface="Times New Roman"/>
              <a:sym typeface="Times New Roman"/>
            </a:endParaRPr>
          </a:p>
          <a:p>
            <a:pPr indent="0" lvl="0" marL="0" rtl="0" algn="l">
              <a:spcBef>
                <a:spcPts val="0"/>
              </a:spcBef>
              <a:spcAft>
                <a:spcPts val="0"/>
              </a:spcAft>
              <a:buNone/>
            </a:pPr>
            <a:r>
              <a:rPr lang="en-GB" sz="1400">
                <a:latin typeface="Times New Roman"/>
                <a:ea typeface="Times New Roman"/>
                <a:cs typeface="Times New Roman"/>
                <a:sym typeface="Times New Roman"/>
              </a:rPr>
              <a:t>Extra-curricular Activities:</a:t>
            </a:r>
            <a:endParaRPr sz="1400">
              <a:latin typeface="Times New Roman"/>
              <a:ea typeface="Times New Roman"/>
              <a:cs typeface="Times New Roman"/>
              <a:sym typeface="Times New Roman"/>
            </a:endParaRPr>
          </a:p>
          <a:p>
            <a:pPr indent="0" lvl="0" marL="0" rtl="0" algn="l">
              <a:spcBef>
                <a:spcPts val="0"/>
              </a:spcBef>
              <a:spcAft>
                <a:spcPts val="0"/>
              </a:spcAft>
              <a:buNone/>
            </a:pPr>
            <a:r>
              <a:rPr lang="en-GB" sz="1400">
                <a:latin typeface="Times New Roman"/>
                <a:ea typeface="Times New Roman"/>
                <a:cs typeface="Times New Roman"/>
                <a:sym typeface="Times New Roman"/>
              </a:rPr>
              <a:t>I. Was the convenor of the College Commerce Association (2013-14)</a:t>
            </a:r>
            <a:endParaRPr sz="1400">
              <a:latin typeface="Times New Roman"/>
              <a:ea typeface="Times New Roman"/>
              <a:cs typeface="Times New Roman"/>
              <a:sym typeface="Times New Roman"/>
            </a:endParaRPr>
          </a:p>
          <a:p>
            <a:pPr indent="0" lvl="0" marL="0" rtl="0" algn="l">
              <a:spcBef>
                <a:spcPts val="0"/>
              </a:spcBef>
              <a:spcAft>
                <a:spcPts val="0"/>
              </a:spcAft>
              <a:buNone/>
            </a:pPr>
            <a:r>
              <a:rPr lang="en-GB" sz="1400">
                <a:latin typeface="Times New Roman"/>
                <a:ea typeface="Times New Roman"/>
                <a:cs typeface="Times New Roman"/>
                <a:sym typeface="Times New Roman"/>
              </a:rPr>
              <a:t>2. Won the first Prize in the Unter-collegiate Debate Competition for 2012-2014</a:t>
            </a:r>
            <a:endParaRPr sz="1400">
              <a:latin typeface="Times New Roman"/>
              <a:ea typeface="Times New Roman"/>
              <a:cs typeface="Times New Roman"/>
              <a:sym typeface="Times New Roman"/>
            </a:endParaRPr>
          </a:p>
          <a:p>
            <a:pPr indent="0" lvl="0" marL="0" rtl="0" algn="l">
              <a:spcBef>
                <a:spcPts val="0"/>
              </a:spcBef>
              <a:spcAft>
                <a:spcPts val="0"/>
              </a:spcAft>
              <a:buNone/>
            </a:pPr>
            <a:r>
              <a:rPr lang="en-GB" sz="1400">
                <a:latin typeface="Times New Roman"/>
                <a:ea typeface="Times New Roman"/>
                <a:cs typeface="Times New Roman"/>
                <a:sym typeface="Times New Roman"/>
              </a:rPr>
              <a:t>3. Won the Second Prize in the Inter-Collegiate Elocution Competition (2013-14) </a:t>
            </a:r>
            <a:endParaRPr sz="1400">
              <a:latin typeface="Times New Roman"/>
              <a:ea typeface="Times New Roman"/>
              <a:cs typeface="Times New Roman"/>
              <a:sym typeface="Times New Roman"/>
            </a:endParaRPr>
          </a:p>
          <a:p>
            <a:pPr indent="0" lvl="0" marL="0" rtl="0" algn="l">
              <a:spcBef>
                <a:spcPts val="0"/>
              </a:spcBef>
              <a:spcAft>
                <a:spcPts val="0"/>
              </a:spcAft>
              <a:buNone/>
            </a:pPr>
            <a:r>
              <a:rPr lang="en-GB" sz="1400">
                <a:latin typeface="Times New Roman"/>
                <a:ea typeface="Times New Roman"/>
                <a:cs typeface="Times New Roman"/>
                <a:sym typeface="Times New Roman"/>
              </a:rPr>
              <a:t>4. Was the Captain of the SGBAU Volleyball team </a:t>
            </a:r>
            <a:endParaRPr sz="1400">
              <a:latin typeface="Times New Roman"/>
              <a:ea typeface="Times New Roman"/>
              <a:cs typeface="Times New Roman"/>
              <a:sym typeface="Times New Roman"/>
            </a:endParaRPr>
          </a:p>
          <a:p>
            <a:pPr indent="0" lvl="0" marL="0" rtl="0" algn="l">
              <a:spcBef>
                <a:spcPts val="0"/>
              </a:spcBef>
              <a:spcAft>
                <a:spcPts val="0"/>
              </a:spcAft>
              <a:buNone/>
            </a:pPr>
            <a:r>
              <a:t/>
            </a:r>
            <a:endParaRPr sz="1400">
              <a:latin typeface="Times New Roman"/>
              <a:ea typeface="Times New Roman"/>
              <a:cs typeface="Times New Roman"/>
              <a:sym typeface="Times New Roman"/>
            </a:endParaRPr>
          </a:p>
          <a:p>
            <a:pPr indent="0" lvl="0" marL="0" rtl="0" algn="l">
              <a:spcBef>
                <a:spcPts val="0"/>
              </a:spcBef>
              <a:spcAft>
                <a:spcPts val="0"/>
              </a:spcAft>
              <a:buNone/>
            </a:pPr>
            <a:r>
              <a:rPr lang="en-GB" sz="1400">
                <a:latin typeface="Times New Roman"/>
                <a:ea typeface="Times New Roman"/>
                <a:cs typeface="Times New Roman"/>
                <a:sym typeface="Times New Roman"/>
              </a:rPr>
              <a:t>Strengths: i. Sincere and hard working </a:t>
            </a:r>
            <a:endParaRPr sz="1400">
              <a:latin typeface="Times New Roman"/>
              <a:ea typeface="Times New Roman"/>
              <a:cs typeface="Times New Roman"/>
              <a:sym typeface="Times New Roman"/>
            </a:endParaRPr>
          </a:p>
          <a:p>
            <a:pPr indent="0" lvl="0" marL="457200" rtl="0" algn="l">
              <a:spcBef>
                <a:spcPts val="0"/>
              </a:spcBef>
              <a:spcAft>
                <a:spcPts val="0"/>
              </a:spcAft>
              <a:buNone/>
            </a:pPr>
            <a:r>
              <a:rPr lang="en-GB" sz="1400">
                <a:latin typeface="Times New Roman"/>
                <a:ea typeface="Times New Roman"/>
                <a:cs typeface="Times New Roman"/>
                <a:sym typeface="Times New Roman"/>
              </a:rPr>
              <a:t>       </a:t>
            </a:r>
            <a:r>
              <a:rPr lang="en-GB" sz="1400">
                <a:latin typeface="Times New Roman"/>
                <a:ea typeface="Times New Roman"/>
                <a:cs typeface="Times New Roman"/>
                <a:sym typeface="Times New Roman"/>
              </a:rPr>
              <a:t>i</a:t>
            </a:r>
            <a:r>
              <a:rPr lang="en-GB" sz="1400">
                <a:latin typeface="Times New Roman"/>
                <a:ea typeface="Times New Roman"/>
                <a:cs typeface="Times New Roman"/>
                <a:sym typeface="Times New Roman"/>
              </a:rPr>
              <a:t>i. Excellent communication skill </a:t>
            </a:r>
            <a:endParaRPr sz="1400">
              <a:latin typeface="Times New Roman"/>
              <a:ea typeface="Times New Roman"/>
              <a:cs typeface="Times New Roman"/>
              <a:sym typeface="Times New Roman"/>
            </a:endParaRPr>
          </a:p>
          <a:p>
            <a:pPr indent="0" lvl="0" marL="457200" rtl="0" algn="l">
              <a:spcBef>
                <a:spcPts val="0"/>
              </a:spcBef>
              <a:spcAft>
                <a:spcPts val="0"/>
              </a:spcAft>
              <a:buNone/>
            </a:pPr>
            <a:r>
              <a:rPr lang="en-GB" sz="1400">
                <a:latin typeface="Times New Roman"/>
                <a:ea typeface="Times New Roman"/>
                <a:cs typeface="Times New Roman"/>
                <a:sym typeface="Times New Roman"/>
              </a:rPr>
              <a:t>       </a:t>
            </a:r>
            <a:r>
              <a:rPr lang="en-GB" sz="1400">
                <a:latin typeface="Times New Roman"/>
                <a:ea typeface="Times New Roman"/>
                <a:cs typeface="Times New Roman"/>
                <a:sym typeface="Times New Roman"/>
              </a:rPr>
              <a:t>i</a:t>
            </a:r>
            <a:r>
              <a:rPr lang="en-GB" sz="1400">
                <a:latin typeface="Times New Roman"/>
                <a:ea typeface="Times New Roman"/>
                <a:cs typeface="Times New Roman"/>
                <a:sym typeface="Times New Roman"/>
              </a:rPr>
              <a:t>ii. Goal oriented young person  </a:t>
            </a:r>
            <a:endParaRPr sz="1400">
              <a:latin typeface="Times New Roman"/>
              <a:ea typeface="Times New Roman"/>
              <a:cs typeface="Times New Roman"/>
              <a:sym typeface="Times New Roman"/>
            </a:endParaRPr>
          </a:p>
        </p:txBody>
      </p:sp>
      <p:graphicFrame>
        <p:nvGraphicFramePr>
          <p:cNvPr id="139" name="Google Shape;139;p26"/>
          <p:cNvGraphicFramePr/>
          <p:nvPr/>
        </p:nvGraphicFramePr>
        <p:xfrm>
          <a:off x="467125" y="395250"/>
          <a:ext cx="3000000" cy="3000000"/>
        </p:xfrm>
        <a:graphic>
          <a:graphicData uri="http://schemas.openxmlformats.org/drawingml/2006/table">
            <a:tbl>
              <a:tblPr>
                <a:noFill/>
                <a:tableStyleId>{6B0665B4-9026-4398-B2FC-F58B2E8930F2}</a:tableStyleId>
              </a:tblPr>
              <a:tblGrid>
                <a:gridCol w="596525"/>
                <a:gridCol w="752700"/>
                <a:gridCol w="1210150"/>
                <a:gridCol w="1042775"/>
                <a:gridCol w="4122225"/>
              </a:tblGrid>
              <a:tr h="498150">
                <a:tc>
                  <a:txBody>
                    <a:bodyPr/>
                    <a:lstStyle/>
                    <a:p>
                      <a:pPr indent="0" lvl="0" marL="0" rtl="0" algn="l">
                        <a:spcBef>
                          <a:spcPts val="0"/>
                        </a:spcBef>
                        <a:spcAft>
                          <a:spcPts val="0"/>
                        </a:spcAft>
                        <a:buNone/>
                      </a:pPr>
                      <a:r>
                        <a:rPr lang="en-GB">
                          <a:solidFill>
                            <a:schemeClr val="dk1"/>
                          </a:solidFill>
                        </a:rPr>
                        <a:t>Sr.</a:t>
                      </a:r>
                      <a:endParaRPr>
                        <a:solidFill>
                          <a:schemeClr val="dk1"/>
                        </a:solidFill>
                      </a:endParaRPr>
                    </a:p>
                    <a:p>
                      <a:pPr indent="0" lvl="0" marL="0" rtl="0" algn="l">
                        <a:spcBef>
                          <a:spcPts val="0"/>
                        </a:spcBef>
                        <a:spcAft>
                          <a:spcPts val="0"/>
                        </a:spcAft>
                        <a:buNone/>
                      </a:pPr>
                      <a:r>
                        <a:rPr lang="en-GB">
                          <a:solidFill>
                            <a:schemeClr val="dk1"/>
                          </a:solidFill>
                        </a:rPr>
                        <a:t>No. </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Year </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Examination </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Division </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Institution/University </a:t>
                      </a:r>
                      <a:endParaRPr>
                        <a:solidFill>
                          <a:schemeClr val="dk1"/>
                        </a:solidFill>
                      </a:endParaRPr>
                    </a:p>
                  </a:txBody>
                  <a:tcPr marT="91425" marB="91425" marR="91425" marL="91425">
                    <a:solidFill>
                      <a:srgbClr val="FFE599"/>
                    </a:solidFill>
                  </a:tcPr>
                </a:tc>
              </a:tr>
              <a:tr h="498150">
                <a:tc>
                  <a:txBody>
                    <a:bodyPr/>
                    <a:lstStyle/>
                    <a:p>
                      <a:pPr indent="0" lvl="0" marL="0" rtl="0" algn="l">
                        <a:spcBef>
                          <a:spcPts val="0"/>
                        </a:spcBef>
                        <a:spcAft>
                          <a:spcPts val="0"/>
                        </a:spcAft>
                        <a:buNone/>
                      </a:pPr>
                      <a:r>
                        <a:rPr lang="en-GB">
                          <a:solidFill>
                            <a:schemeClr val="dk1"/>
                          </a:solidFill>
                        </a:rPr>
                        <a:t>1.</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2009</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SSC</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Ist </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Adarsh High School, Buldana </a:t>
                      </a:r>
                      <a:endParaRPr>
                        <a:solidFill>
                          <a:schemeClr val="dk1"/>
                        </a:solidFill>
                      </a:endParaRPr>
                    </a:p>
                  </a:txBody>
                  <a:tcPr marT="91425" marB="91425" marR="91425" marL="91425">
                    <a:solidFill>
                      <a:srgbClr val="FFE599"/>
                    </a:solidFill>
                  </a:tcPr>
                </a:tc>
              </a:tr>
              <a:tr h="498150">
                <a:tc>
                  <a:txBody>
                    <a:bodyPr/>
                    <a:lstStyle/>
                    <a:p>
                      <a:pPr indent="0" lvl="0" marL="0" rtl="0" algn="l">
                        <a:spcBef>
                          <a:spcPts val="0"/>
                        </a:spcBef>
                        <a:spcAft>
                          <a:spcPts val="0"/>
                        </a:spcAft>
                        <a:buNone/>
                      </a:pPr>
                      <a:r>
                        <a:rPr lang="en-GB">
                          <a:solidFill>
                            <a:schemeClr val="dk1"/>
                          </a:solidFill>
                        </a:rPr>
                        <a:t>2. </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2011</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HSSC</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1st </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M. G. Junior College, Khamgaon </a:t>
                      </a:r>
                      <a:endParaRPr>
                        <a:solidFill>
                          <a:schemeClr val="dk1"/>
                        </a:solidFill>
                      </a:endParaRPr>
                    </a:p>
                  </a:txBody>
                  <a:tcPr marT="91425" marB="91425" marR="91425" marL="91425">
                    <a:solidFill>
                      <a:srgbClr val="FFE599"/>
                    </a:solidFill>
                  </a:tcPr>
                </a:tc>
              </a:tr>
              <a:tr h="498150">
                <a:tc>
                  <a:txBody>
                    <a:bodyPr/>
                    <a:lstStyle/>
                    <a:p>
                      <a:pPr indent="0" lvl="0" marL="0" rtl="0" algn="l">
                        <a:spcBef>
                          <a:spcPts val="0"/>
                        </a:spcBef>
                        <a:spcAft>
                          <a:spcPts val="0"/>
                        </a:spcAft>
                        <a:buNone/>
                      </a:pPr>
                      <a:r>
                        <a:rPr lang="en-GB">
                          <a:solidFill>
                            <a:schemeClr val="dk1"/>
                          </a:solidFill>
                        </a:rPr>
                        <a:t>3. </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2014 </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B. Com. </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1st </a:t>
                      </a:r>
                      <a:endParaRPr>
                        <a:solidFill>
                          <a:schemeClr val="dk1"/>
                        </a:solidFill>
                      </a:endParaRPr>
                    </a:p>
                  </a:txBody>
                  <a:tcPr marT="91425" marB="91425" marR="91425" marL="91425">
                    <a:solidFill>
                      <a:srgbClr val="FFE599"/>
                    </a:solidFill>
                  </a:tcPr>
                </a:tc>
                <a:tc>
                  <a:txBody>
                    <a:bodyPr/>
                    <a:lstStyle/>
                    <a:p>
                      <a:pPr indent="0" lvl="0" marL="0" rtl="0" algn="l">
                        <a:spcBef>
                          <a:spcPts val="0"/>
                        </a:spcBef>
                        <a:spcAft>
                          <a:spcPts val="0"/>
                        </a:spcAft>
                        <a:buNone/>
                      </a:pPr>
                      <a:r>
                        <a:rPr lang="en-GB">
                          <a:solidFill>
                            <a:schemeClr val="dk1"/>
                          </a:solidFill>
                        </a:rPr>
                        <a:t>Jijamata Mahavidhyalaya, Buldana/ SGB Amravati University, Amravati  </a:t>
                      </a:r>
                      <a:endParaRPr>
                        <a:solidFill>
                          <a:schemeClr val="dk1"/>
                        </a:solidFill>
                      </a:endParaRPr>
                    </a:p>
                  </a:txBody>
                  <a:tcPr marT="91425" marB="91425" marR="91425" marL="91425">
                    <a:solidFill>
                      <a:srgbClr val="FFE599"/>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7"/>
          <p:cNvSpPr txBox="1"/>
          <p:nvPr>
            <p:ph type="title"/>
          </p:nvPr>
        </p:nvSpPr>
        <p:spPr>
          <a:xfrm>
            <a:off x="311700" y="445025"/>
            <a:ext cx="8520600" cy="4185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1400"/>
              <a:t>References: </a:t>
            </a:r>
            <a:endParaRPr sz="1400"/>
          </a:p>
          <a:p>
            <a:pPr indent="-317500" lvl="0" marL="457200" rtl="0" algn="l">
              <a:spcBef>
                <a:spcPts val="0"/>
              </a:spcBef>
              <a:spcAft>
                <a:spcPts val="0"/>
              </a:spcAft>
              <a:buSzPts val="1400"/>
              <a:buAutoNum type="arabicPeriod"/>
            </a:pPr>
            <a:r>
              <a:rPr lang="en-GB" sz="1400"/>
              <a:t>Capt. Dr. Prashant Kothe,</a:t>
            </a:r>
            <a:endParaRPr sz="1400"/>
          </a:p>
          <a:p>
            <a:pPr indent="0" lvl="0" marL="457200" rtl="0" algn="l">
              <a:spcBef>
                <a:spcPts val="0"/>
              </a:spcBef>
              <a:spcAft>
                <a:spcPts val="0"/>
              </a:spcAft>
              <a:buNone/>
            </a:pPr>
            <a:r>
              <a:rPr lang="en-GB" sz="1400"/>
              <a:t>Principal, Jijamata, Mahavidhyalaya, Buldana</a:t>
            </a:r>
            <a:endParaRPr sz="1400"/>
          </a:p>
          <a:p>
            <a:pPr indent="0" lvl="0" marL="457200" rtl="0" algn="l">
              <a:spcBef>
                <a:spcPts val="0"/>
              </a:spcBef>
              <a:spcAft>
                <a:spcPts val="0"/>
              </a:spcAft>
              <a:buNone/>
            </a:pPr>
            <a:r>
              <a:t/>
            </a:r>
            <a:endParaRPr sz="1400"/>
          </a:p>
          <a:p>
            <a:pPr indent="-317500" lvl="0" marL="457200" rtl="0" algn="l">
              <a:spcBef>
                <a:spcPts val="0"/>
              </a:spcBef>
              <a:spcAft>
                <a:spcPts val="0"/>
              </a:spcAft>
              <a:buSzPts val="1400"/>
              <a:buAutoNum type="arabicPeriod"/>
            </a:pPr>
            <a:r>
              <a:rPr lang="en-GB" sz="1400"/>
              <a:t>Dr. Omraj S. Deshmukh,</a:t>
            </a:r>
            <a:endParaRPr sz="1400"/>
          </a:p>
          <a:p>
            <a:pPr indent="0" lvl="0" marL="457200" rtl="0" algn="l">
              <a:spcBef>
                <a:spcPts val="0"/>
              </a:spcBef>
              <a:spcAft>
                <a:spcPts val="0"/>
              </a:spcAft>
              <a:buNone/>
            </a:pPr>
            <a:r>
              <a:rPr lang="en-GB" sz="1400"/>
              <a:t>Principal Shri Shivaji Science &amp; Arts College, Chikhli </a:t>
            </a:r>
            <a:endParaRPr sz="1400"/>
          </a:p>
          <a:p>
            <a:pPr indent="0" lvl="0" marL="457200" rtl="0" algn="l">
              <a:spcBef>
                <a:spcPts val="0"/>
              </a:spcBef>
              <a:spcAft>
                <a:spcPts val="0"/>
              </a:spcAft>
              <a:buNone/>
            </a:pPr>
            <a:r>
              <a:t/>
            </a:r>
            <a:endParaRPr sz="1400"/>
          </a:p>
          <a:p>
            <a:pPr indent="0" lvl="0" marL="457200" rtl="0" algn="l">
              <a:spcBef>
                <a:spcPts val="0"/>
              </a:spcBef>
              <a:spcAft>
                <a:spcPts val="0"/>
              </a:spcAft>
              <a:buNone/>
            </a:pPr>
            <a:r>
              <a:t/>
            </a:r>
            <a:endParaRPr sz="1400"/>
          </a:p>
          <a:p>
            <a:pPr indent="0" lvl="0" marL="457200" rtl="0" algn="l">
              <a:spcBef>
                <a:spcPts val="0"/>
              </a:spcBef>
              <a:spcAft>
                <a:spcPts val="0"/>
              </a:spcAft>
              <a:buNone/>
            </a:pPr>
            <a:r>
              <a:t/>
            </a:r>
            <a:endParaRPr sz="1400"/>
          </a:p>
          <a:p>
            <a:pPr indent="0" lvl="0" marL="457200" rtl="0" algn="l">
              <a:spcBef>
                <a:spcPts val="0"/>
              </a:spcBef>
              <a:spcAft>
                <a:spcPts val="0"/>
              </a:spcAft>
              <a:buNone/>
            </a:pPr>
            <a:r>
              <a:t/>
            </a:r>
            <a:endParaRPr sz="1400"/>
          </a:p>
          <a:p>
            <a:pPr indent="0" lvl="0" marL="0" rtl="0" algn="l">
              <a:lnSpc>
                <a:spcPct val="115000"/>
              </a:lnSpc>
              <a:spcBef>
                <a:spcPts val="0"/>
              </a:spcBef>
              <a:spcAft>
                <a:spcPts val="0"/>
              </a:spcAft>
              <a:buNone/>
            </a:pPr>
            <a:r>
              <a:rPr b="1" lang="en-GB" sz="1200">
                <a:highlight>
                  <a:srgbClr val="FFFFFF"/>
                </a:highlight>
                <a:latin typeface="Times New Roman"/>
                <a:ea typeface="Times New Roman"/>
                <a:cs typeface="Times New Roman"/>
                <a:sym typeface="Times New Roman"/>
              </a:rPr>
              <a:t>A reference is someone who your future employer will contact to verify your credentials.</a:t>
            </a:r>
            <a:r>
              <a:rPr b="1" lang="en-GB" sz="1400">
                <a:latin typeface="Times New Roman"/>
                <a:ea typeface="Times New Roman"/>
                <a:cs typeface="Times New Roman"/>
                <a:sym typeface="Times New Roman"/>
              </a:rPr>
              <a:t> (the ability and experience which make you suitable for the job) </a:t>
            </a:r>
            <a:r>
              <a:rPr b="1" lang="en-GB" sz="1200">
                <a:latin typeface="Times New Roman"/>
                <a:ea typeface="Times New Roman"/>
                <a:cs typeface="Times New Roman"/>
                <a:sym typeface="Times New Roman"/>
              </a:rPr>
              <a:t>. </a:t>
            </a:r>
            <a:r>
              <a:rPr b="1" lang="en-GB" sz="1200">
                <a:highlight>
                  <a:srgbClr val="FFFFFF"/>
                </a:highlight>
                <a:latin typeface="Times New Roman"/>
                <a:ea typeface="Times New Roman"/>
                <a:cs typeface="Times New Roman"/>
                <a:sym typeface="Times New Roman"/>
              </a:rPr>
              <a:t>A positive recommendation by your references together with your performance in the interview will actually help you in getting hired for the job.</a:t>
            </a:r>
            <a:endParaRPr sz="1700">
              <a:latin typeface="Times New Roman"/>
              <a:ea typeface="Times New Roman"/>
              <a:cs typeface="Times New Roman"/>
              <a:sym typeface="Times New Roman"/>
            </a:endParaRPr>
          </a:p>
          <a:p>
            <a:pPr indent="0" lvl="0" marL="457200" rtl="0" algn="l">
              <a:spcBef>
                <a:spcPts val="0"/>
              </a:spcBef>
              <a:spcAft>
                <a:spcPts val="0"/>
              </a:spcAft>
              <a:buNone/>
            </a:pPr>
            <a:r>
              <a:t/>
            </a:r>
            <a:endParaRPr sz="1400"/>
          </a:p>
          <a:p>
            <a:pPr indent="0" lvl="0" marL="457200" rtl="0" algn="l">
              <a:spcBef>
                <a:spcPts val="0"/>
              </a:spcBef>
              <a:spcAft>
                <a:spcPts val="0"/>
              </a:spcAft>
              <a:buNone/>
            </a:pPr>
            <a:r>
              <a:t/>
            </a:r>
            <a:endParaRPr sz="1400"/>
          </a:p>
        </p:txBody>
      </p:sp>
      <p:cxnSp>
        <p:nvCxnSpPr>
          <p:cNvPr id="145" name="Google Shape;145;p27"/>
          <p:cNvCxnSpPr>
            <a:stCxn id="144" idx="1"/>
          </p:cNvCxnSpPr>
          <p:nvPr/>
        </p:nvCxnSpPr>
        <p:spPr>
          <a:xfrm flipH="1" rot="10800000">
            <a:off x="311700" y="2499275"/>
            <a:ext cx="4352100" cy="384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 - Resume </a:t>
            </a:r>
            <a:endParaRPr/>
          </a:p>
        </p:txBody>
      </p:sp>
      <p:sp>
        <p:nvSpPr>
          <p:cNvPr id="151" name="Google Shape;151;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0" lvl="0" marL="0" rtl="0" algn="ctr">
              <a:lnSpc>
                <a:spcPct val="140909"/>
              </a:lnSpc>
              <a:spcBef>
                <a:spcPts val="1200"/>
              </a:spcBef>
              <a:spcAft>
                <a:spcPts val="0"/>
              </a:spcAft>
              <a:buNone/>
            </a:pPr>
            <a:r>
              <a:rPr b="1" lang="en-GB" sz="1500">
                <a:solidFill>
                  <a:schemeClr val="dk1"/>
                </a:solidFill>
              </a:rPr>
              <a:t>Rakesh Dattatray Jadhao</a:t>
            </a:r>
            <a:endParaRPr b="1" sz="1500">
              <a:solidFill>
                <a:schemeClr val="dk1"/>
              </a:solidFill>
            </a:endParaRPr>
          </a:p>
          <a:p>
            <a:pPr indent="0" lvl="0" marL="0" rtl="0" algn="l">
              <a:lnSpc>
                <a:spcPct val="140909"/>
              </a:lnSpc>
              <a:spcBef>
                <a:spcPts val="1200"/>
              </a:spcBef>
              <a:spcAft>
                <a:spcPts val="0"/>
              </a:spcAft>
              <a:buNone/>
            </a:pPr>
            <a:r>
              <a:rPr b="1" lang="en-GB" sz="1900">
                <a:solidFill>
                  <a:schemeClr val="dk1"/>
                </a:solidFill>
                <a:highlight>
                  <a:srgbClr val="FCE5CD"/>
                </a:highlight>
              </a:rPr>
              <a:t>1. Profile :</a:t>
            </a:r>
            <a:endParaRPr b="1" sz="1900">
              <a:solidFill>
                <a:schemeClr val="dk1"/>
              </a:solidFill>
              <a:highlight>
                <a:srgbClr val="FCE5CD"/>
              </a:highlight>
            </a:endParaRPr>
          </a:p>
          <a:p>
            <a:pPr indent="0" lvl="0" marL="0" rtl="0" algn="just">
              <a:lnSpc>
                <a:spcPct val="140909"/>
              </a:lnSpc>
              <a:spcBef>
                <a:spcPts val="1200"/>
              </a:spcBef>
              <a:spcAft>
                <a:spcPts val="0"/>
              </a:spcAft>
              <a:buNone/>
            </a:pPr>
            <a:r>
              <a:rPr b="1" lang="en-GB" sz="1500">
                <a:solidFill>
                  <a:schemeClr val="dk1"/>
                </a:solidFill>
                <a:highlight>
                  <a:srgbClr val="FCE5CD"/>
                </a:highlight>
              </a:rPr>
              <a:t>I am hard working responsible individual, who has the aptitude to succeed in any challenging professional environment. I currently look to extend my career to new horizons. A quick learner with strong work ethics, I constantly strive to achieve meritorious standards of work in my field of expertise. Whilst being self motivated, I thrive when working as a part of, or heading a dedicated team. In appointment, I  prove a resourceful, reliable honest and committed professional.</a:t>
            </a:r>
            <a:endParaRPr b="1" sz="1500">
              <a:solidFill>
                <a:schemeClr val="dk1"/>
              </a:solidFill>
              <a:highlight>
                <a:srgbClr val="FCE5CD"/>
              </a:highlight>
            </a:endParaRPr>
          </a:p>
          <a:p>
            <a:pPr indent="0" lvl="0" marL="0" rtl="0" algn="just">
              <a:lnSpc>
                <a:spcPct val="140909"/>
              </a:lnSpc>
              <a:spcBef>
                <a:spcPts val="1200"/>
              </a:spcBef>
              <a:spcAft>
                <a:spcPts val="0"/>
              </a:spcAft>
              <a:buClr>
                <a:schemeClr val="dk1"/>
              </a:buClr>
              <a:buSzPct val="73333"/>
              <a:buFont typeface="Arial"/>
              <a:buNone/>
            </a:pPr>
            <a:r>
              <a:t/>
            </a:r>
            <a:endParaRPr b="1" sz="15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57" name="Google Shape;157;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lnSpc>
                <a:spcPct val="140909"/>
              </a:lnSpc>
              <a:spcBef>
                <a:spcPts val="1200"/>
              </a:spcBef>
              <a:spcAft>
                <a:spcPts val="0"/>
              </a:spcAft>
              <a:buClr>
                <a:schemeClr val="dk1"/>
              </a:buClr>
              <a:buSzPts val="1100"/>
              <a:buFont typeface="Arial"/>
              <a:buNone/>
            </a:pPr>
            <a:r>
              <a:rPr b="1" lang="en-GB" sz="1600">
                <a:solidFill>
                  <a:schemeClr val="dk1"/>
                </a:solidFill>
                <a:highlight>
                  <a:srgbClr val="F4CCCC"/>
                </a:highlight>
              </a:rPr>
              <a:t>2. Skills:  </a:t>
            </a:r>
            <a:endParaRPr b="1" sz="1600">
              <a:solidFill>
                <a:schemeClr val="dk1"/>
              </a:solidFill>
              <a:highlight>
                <a:srgbClr val="F4CCCC"/>
              </a:highlight>
            </a:endParaRPr>
          </a:p>
          <a:p>
            <a:pPr indent="0" lvl="0" marL="0" rtl="0" algn="just">
              <a:spcBef>
                <a:spcPts val="1200"/>
              </a:spcBef>
              <a:spcAft>
                <a:spcPts val="0"/>
              </a:spcAft>
              <a:buClr>
                <a:schemeClr val="dk1"/>
              </a:buClr>
              <a:buSzPts val="1100"/>
              <a:buFont typeface="Arial"/>
              <a:buNone/>
            </a:pPr>
            <a:r>
              <a:rPr b="1" lang="en-GB" sz="1600">
                <a:solidFill>
                  <a:schemeClr val="dk1"/>
                </a:solidFill>
                <a:highlight>
                  <a:srgbClr val="F4CCCC"/>
                </a:highlight>
              </a:rPr>
              <a:t>1. Excellent communicator with good interpersonal skills</a:t>
            </a:r>
            <a:endParaRPr b="1" sz="1600">
              <a:solidFill>
                <a:schemeClr val="dk1"/>
              </a:solidFill>
              <a:highlight>
                <a:srgbClr val="F4CCCC"/>
              </a:highlight>
            </a:endParaRPr>
          </a:p>
          <a:p>
            <a:pPr indent="0" lvl="0" marL="0" rtl="0" algn="just">
              <a:spcBef>
                <a:spcPts val="1200"/>
              </a:spcBef>
              <a:spcAft>
                <a:spcPts val="0"/>
              </a:spcAft>
              <a:buClr>
                <a:schemeClr val="dk1"/>
              </a:buClr>
              <a:buSzPts val="1100"/>
              <a:buFont typeface="Arial"/>
              <a:buNone/>
            </a:pPr>
            <a:r>
              <a:rPr b="1" lang="en-GB" sz="1600">
                <a:solidFill>
                  <a:schemeClr val="dk1"/>
                </a:solidFill>
                <a:highlight>
                  <a:srgbClr val="F4CCCC"/>
                </a:highlight>
              </a:rPr>
              <a:t>2. Accomplished in project management, with particular expertise in project analysis, design and implementation</a:t>
            </a:r>
            <a:endParaRPr b="1" sz="1600">
              <a:solidFill>
                <a:schemeClr val="dk1"/>
              </a:solidFill>
              <a:highlight>
                <a:srgbClr val="F4CCCC"/>
              </a:highlight>
            </a:endParaRPr>
          </a:p>
          <a:p>
            <a:pPr indent="0" lvl="0" marL="0" rtl="0" algn="just">
              <a:spcBef>
                <a:spcPts val="1200"/>
              </a:spcBef>
              <a:spcAft>
                <a:spcPts val="0"/>
              </a:spcAft>
              <a:buClr>
                <a:schemeClr val="dk1"/>
              </a:buClr>
              <a:buSzPts val="1100"/>
              <a:buFont typeface="Arial"/>
              <a:buNone/>
            </a:pPr>
            <a:r>
              <a:rPr b="1" lang="en-GB" sz="1600">
                <a:solidFill>
                  <a:schemeClr val="dk1"/>
                </a:solidFill>
                <a:highlight>
                  <a:srgbClr val="F4CCCC"/>
                </a:highlight>
              </a:rPr>
              <a:t>3. Sound business analysis skill</a:t>
            </a:r>
            <a:endParaRPr b="1" sz="1600">
              <a:solidFill>
                <a:schemeClr val="dk1"/>
              </a:solidFill>
              <a:highlight>
                <a:srgbClr val="F4CCCC"/>
              </a:highlight>
            </a:endParaRPr>
          </a:p>
          <a:p>
            <a:pPr indent="0" lvl="0" marL="0" rtl="0" algn="just">
              <a:spcBef>
                <a:spcPts val="1200"/>
              </a:spcBef>
              <a:spcAft>
                <a:spcPts val="0"/>
              </a:spcAft>
              <a:buClr>
                <a:schemeClr val="dk1"/>
              </a:buClr>
              <a:buSzPts val="1100"/>
              <a:buFont typeface="Arial"/>
              <a:buNone/>
            </a:pPr>
            <a:r>
              <a:rPr b="1" lang="en-GB" sz="1600">
                <a:solidFill>
                  <a:schemeClr val="dk1"/>
                </a:solidFill>
                <a:highlight>
                  <a:srgbClr val="F4CCCC"/>
                </a:highlight>
              </a:rPr>
              <a:t>4. The ability to work in a team and independently.</a:t>
            </a:r>
            <a:endParaRPr b="1" sz="1600">
              <a:solidFill>
                <a:schemeClr val="dk1"/>
              </a:solidFill>
              <a:highlight>
                <a:srgbClr val="F4CCCC"/>
              </a:highlight>
            </a:endParaRPr>
          </a:p>
          <a:p>
            <a:pPr indent="0" lvl="0" marL="0" rtl="0" algn="just">
              <a:spcBef>
                <a:spcPts val="1200"/>
              </a:spcBef>
              <a:spcAft>
                <a:spcPts val="0"/>
              </a:spcAft>
              <a:buClr>
                <a:schemeClr val="dk1"/>
              </a:buClr>
              <a:buSzPts val="1100"/>
              <a:buFont typeface="Arial"/>
              <a:buNone/>
            </a:pPr>
            <a:r>
              <a:rPr b="1" lang="en-GB" sz="1600">
                <a:solidFill>
                  <a:schemeClr val="dk1"/>
                </a:solidFill>
                <a:highlight>
                  <a:srgbClr val="F4CCCC"/>
                </a:highlight>
              </a:rPr>
              <a:t>5. Motivated to  learn new ideas.</a:t>
            </a:r>
            <a:endParaRPr b="1" sz="1600">
              <a:solidFill>
                <a:schemeClr val="dk1"/>
              </a:solidFill>
              <a:highlight>
                <a:srgbClr val="F4CCCC"/>
              </a:highlight>
            </a:endParaRPr>
          </a:p>
          <a:p>
            <a:pPr indent="0" lvl="0" marL="0" rtl="0" algn="just">
              <a:spcBef>
                <a:spcPts val="1200"/>
              </a:spcBef>
              <a:spcAft>
                <a:spcPts val="0"/>
              </a:spcAft>
              <a:buClr>
                <a:schemeClr val="dk1"/>
              </a:buClr>
              <a:buSzPts val="1100"/>
              <a:buFont typeface="Arial"/>
              <a:buNone/>
            </a:pPr>
            <a:r>
              <a:rPr b="1" lang="en-GB" sz="1600">
                <a:solidFill>
                  <a:schemeClr val="dk1"/>
                </a:solidFill>
                <a:highlight>
                  <a:srgbClr val="F4CCCC"/>
                </a:highlight>
              </a:rPr>
              <a:t> </a:t>
            </a:r>
            <a:endParaRPr b="1" sz="1600">
              <a:solidFill>
                <a:schemeClr val="dk1"/>
              </a:solidFill>
              <a:highlight>
                <a:srgbClr val="F4CCCC"/>
              </a:highlight>
            </a:endParaRPr>
          </a:p>
          <a:p>
            <a:pPr indent="0" lvl="0" marL="0" rtl="0" algn="l">
              <a:spcBef>
                <a:spcPts val="0"/>
              </a:spcBef>
              <a:spcAft>
                <a:spcPts val="12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0"/>
          <p:cNvSpPr txBox="1"/>
          <p:nvPr>
            <p:ph type="title"/>
          </p:nvPr>
        </p:nvSpPr>
        <p:spPr>
          <a:xfrm>
            <a:off x="311700" y="368200"/>
            <a:ext cx="2656200" cy="479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SzPts val="990"/>
              <a:buNone/>
            </a:pPr>
            <a:r>
              <a:rPr lang="en-GB" sz="1920"/>
              <a:t>3. Academic History </a:t>
            </a:r>
            <a:endParaRPr sz="1920"/>
          </a:p>
        </p:txBody>
      </p:sp>
      <p:sp>
        <p:nvSpPr>
          <p:cNvPr id="163" name="Google Shape;163;p3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graphicFrame>
        <p:nvGraphicFramePr>
          <p:cNvPr id="164" name="Google Shape;164;p30"/>
          <p:cNvGraphicFramePr/>
          <p:nvPr/>
        </p:nvGraphicFramePr>
        <p:xfrm>
          <a:off x="459225" y="847900"/>
          <a:ext cx="3000000" cy="3000000"/>
        </p:xfrm>
        <a:graphic>
          <a:graphicData uri="http://schemas.openxmlformats.org/drawingml/2006/table">
            <a:tbl>
              <a:tblPr>
                <a:noFill/>
                <a:tableStyleId>{51E296B9-9220-4B8D-B49F-23BB24AEA802}</a:tableStyleId>
              </a:tblPr>
              <a:tblGrid>
                <a:gridCol w="4714825"/>
                <a:gridCol w="1315400"/>
              </a:tblGrid>
              <a:tr h="935700">
                <a:tc>
                  <a:txBody>
                    <a:bodyPr/>
                    <a:lstStyle/>
                    <a:p>
                      <a:pPr indent="0" lvl="0" marL="0" rtl="0" algn="just">
                        <a:lnSpc>
                          <a:spcPct val="115000"/>
                        </a:lnSpc>
                        <a:spcBef>
                          <a:spcPts val="1200"/>
                        </a:spcBef>
                        <a:spcAft>
                          <a:spcPts val="0"/>
                        </a:spcAft>
                        <a:buNone/>
                      </a:pPr>
                      <a:r>
                        <a:rPr b="1" lang="en-GB" sz="1200">
                          <a:solidFill>
                            <a:schemeClr val="dk1"/>
                          </a:solidFill>
                        </a:rPr>
                        <a:t>University of Leicester, USA </a:t>
                      </a:r>
                      <a:endParaRPr b="1" sz="1200">
                        <a:solidFill>
                          <a:schemeClr val="dk1"/>
                        </a:solidFill>
                      </a:endParaRPr>
                    </a:p>
                    <a:p>
                      <a:pPr indent="0" lvl="0" marL="0" marR="0" rtl="0" algn="just">
                        <a:lnSpc>
                          <a:spcPct val="115000"/>
                        </a:lnSpc>
                        <a:spcBef>
                          <a:spcPts val="1200"/>
                        </a:spcBef>
                        <a:spcAft>
                          <a:spcPts val="0"/>
                        </a:spcAft>
                        <a:buNone/>
                      </a:pPr>
                      <a:r>
                        <a:rPr lang="en-GB" sz="1200">
                          <a:solidFill>
                            <a:schemeClr val="dk1"/>
                          </a:solidFill>
                        </a:rPr>
                        <a:t>MBA With Merit  </a:t>
                      </a:r>
                      <a:endParaRPr b="1" sz="1200">
                        <a:solidFill>
                          <a:schemeClr val="dk1"/>
                        </a:solidFill>
                      </a:endParaRPr>
                    </a:p>
                  </a:txBody>
                  <a:tcPr marT="91425" marB="91425" marR="68575" marL="68575">
                    <a:lnL cap="flat" cmpd="sng" w="12650">
                      <a:solidFill>
                        <a:srgbClr val="000000"/>
                      </a:solidFill>
                      <a:prstDash val="solid"/>
                      <a:round/>
                      <a:headEnd len="sm" w="sm" type="none"/>
                      <a:tailEnd len="sm" w="sm" type="none"/>
                    </a:lnL>
                    <a:lnR cap="flat" cmpd="sng" w="12650">
                      <a:solidFill>
                        <a:srgbClr val="000000"/>
                      </a:solidFill>
                      <a:prstDash val="solid"/>
                      <a:round/>
                      <a:headEnd len="sm" w="sm" type="none"/>
                      <a:tailEnd len="sm" w="sm" type="none"/>
                    </a:lnR>
                    <a:lnT cap="flat" cmpd="sng" w="12650">
                      <a:solidFill>
                        <a:srgbClr val="000000"/>
                      </a:solidFill>
                      <a:prstDash val="solid"/>
                      <a:round/>
                      <a:headEnd len="sm" w="sm" type="none"/>
                      <a:tailEnd len="sm" w="sm" type="none"/>
                    </a:lnT>
                    <a:lnB cap="flat" cmpd="sng" w="12650">
                      <a:solidFill>
                        <a:srgbClr val="000000"/>
                      </a:solidFill>
                      <a:prstDash val="solid"/>
                      <a:round/>
                      <a:headEnd len="sm" w="sm" type="none"/>
                      <a:tailEnd len="sm" w="sm" type="none"/>
                    </a:lnB>
                    <a:solidFill>
                      <a:srgbClr val="FCE5CD"/>
                    </a:solidFill>
                  </a:tcPr>
                </a:tc>
                <a:tc>
                  <a:txBody>
                    <a:bodyPr/>
                    <a:lstStyle/>
                    <a:p>
                      <a:pPr indent="0" lvl="0" marL="0" rtl="0" algn="just">
                        <a:lnSpc>
                          <a:spcPct val="115000"/>
                        </a:lnSpc>
                        <a:spcBef>
                          <a:spcPts val="1200"/>
                        </a:spcBef>
                        <a:spcAft>
                          <a:spcPts val="0"/>
                        </a:spcAft>
                        <a:buNone/>
                      </a:pPr>
                      <a:r>
                        <a:rPr b="1" lang="en-GB" sz="1200">
                          <a:solidFill>
                            <a:schemeClr val="dk1"/>
                          </a:solidFill>
                        </a:rPr>
                        <a:t>2010-12</a:t>
                      </a:r>
                      <a:endParaRPr b="1" sz="1200">
                        <a:solidFill>
                          <a:schemeClr val="dk1"/>
                        </a:solidFill>
                      </a:endParaRPr>
                    </a:p>
                  </a:txBody>
                  <a:tcPr marT="91425" marB="91425" marR="68575" marL="68575">
                    <a:lnL cap="flat" cmpd="sng" w="12650">
                      <a:solidFill>
                        <a:srgbClr val="000000"/>
                      </a:solidFill>
                      <a:prstDash val="solid"/>
                      <a:round/>
                      <a:headEnd len="sm" w="sm" type="none"/>
                      <a:tailEnd len="sm" w="sm" type="none"/>
                    </a:lnL>
                    <a:lnR cap="flat" cmpd="sng" w="12650">
                      <a:solidFill>
                        <a:srgbClr val="000000"/>
                      </a:solidFill>
                      <a:prstDash val="solid"/>
                      <a:round/>
                      <a:headEnd len="sm" w="sm" type="none"/>
                      <a:tailEnd len="sm" w="sm" type="none"/>
                    </a:lnR>
                    <a:lnT cap="flat" cmpd="sng" w="12650">
                      <a:solidFill>
                        <a:srgbClr val="000000"/>
                      </a:solidFill>
                      <a:prstDash val="solid"/>
                      <a:round/>
                      <a:headEnd len="sm" w="sm" type="none"/>
                      <a:tailEnd len="sm" w="sm" type="none"/>
                    </a:lnT>
                    <a:lnB cap="flat" cmpd="sng" w="12650">
                      <a:solidFill>
                        <a:srgbClr val="000000"/>
                      </a:solidFill>
                      <a:prstDash val="solid"/>
                      <a:round/>
                      <a:headEnd len="sm" w="sm" type="none"/>
                      <a:tailEnd len="sm" w="sm" type="none"/>
                    </a:lnB>
                    <a:solidFill>
                      <a:srgbClr val="FCE5CD"/>
                    </a:solidFill>
                  </a:tcPr>
                </a:tc>
              </a:tr>
              <a:tr h="721300">
                <a:tc>
                  <a:txBody>
                    <a:bodyPr/>
                    <a:lstStyle/>
                    <a:p>
                      <a:pPr indent="0" lvl="0" marL="0" rtl="0" algn="just">
                        <a:lnSpc>
                          <a:spcPct val="115000"/>
                        </a:lnSpc>
                        <a:spcBef>
                          <a:spcPts val="1200"/>
                        </a:spcBef>
                        <a:spcAft>
                          <a:spcPts val="0"/>
                        </a:spcAft>
                        <a:buNone/>
                      </a:pPr>
                      <a:r>
                        <a:rPr b="1" lang="en-GB" sz="1200">
                          <a:solidFill>
                            <a:schemeClr val="dk1"/>
                          </a:solidFill>
                        </a:rPr>
                        <a:t>Symbosis, Pune, India</a:t>
                      </a:r>
                      <a:endParaRPr b="1" sz="1200">
                        <a:solidFill>
                          <a:schemeClr val="dk1"/>
                        </a:solidFill>
                      </a:endParaRPr>
                    </a:p>
                    <a:p>
                      <a:pPr indent="0" lvl="0" marL="0" rtl="0" algn="just">
                        <a:lnSpc>
                          <a:spcPct val="115000"/>
                        </a:lnSpc>
                        <a:spcBef>
                          <a:spcPts val="1200"/>
                        </a:spcBef>
                        <a:spcAft>
                          <a:spcPts val="0"/>
                        </a:spcAft>
                        <a:buNone/>
                      </a:pPr>
                      <a:r>
                        <a:rPr lang="en-GB" sz="1200">
                          <a:solidFill>
                            <a:schemeClr val="dk1"/>
                          </a:solidFill>
                        </a:rPr>
                        <a:t>MBA Marketing</a:t>
                      </a:r>
                      <a:endParaRPr sz="1200">
                        <a:solidFill>
                          <a:schemeClr val="dk1"/>
                        </a:solidFill>
                      </a:endParaRPr>
                    </a:p>
                  </a:txBody>
                  <a:tcPr marT="91425" marB="91425" marR="68575" marL="68575">
                    <a:lnL cap="flat" cmpd="sng" w="12650">
                      <a:solidFill>
                        <a:srgbClr val="000000"/>
                      </a:solidFill>
                      <a:prstDash val="solid"/>
                      <a:round/>
                      <a:headEnd len="sm" w="sm" type="none"/>
                      <a:tailEnd len="sm" w="sm" type="none"/>
                    </a:lnL>
                    <a:lnR cap="flat" cmpd="sng" w="12650">
                      <a:solidFill>
                        <a:srgbClr val="000000"/>
                      </a:solidFill>
                      <a:prstDash val="solid"/>
                      <a:round/>
                      <a:headEnd len="sm" w="sm" type="none"/>
                      <a:tailEnd len="sm" w="sm" type="none"/>
                    </a:lnR>
                    <a:lnT cap="flat" cmpd="sng" w="12650">
                      <a:solidFill>
                        <a:srgbClr val="000000"/>
                      </a:solidFill>
                      <a:prstDash val="solid"/>
                      <a:round/>
                      <a:headEnd len="sm" w="sm" type="none"/>
                      <a:tailEnd len="sm" w="sm" type="none"/>
                    </a:lnT>
                    <a:lnB cap="flat" cmpd="sng" w="12650">
                      <a:solidFill>
                        <a:srgbClr val="000000"/>
                      </a:solidFill>
                      <a:prstDash val="solid"/>
                      <a:round/>
                      <a:headEnd len="sm" w="sm" type="none"/>
                      <a:tailEnd len="sm" w="sm" type="none"/>
                    </a:lnB>
                    <a:solidFill>
                      <a:srgbClr val="FFF2CC"/>
                    </a:solidFill>
                  </a:tcPr>
                </a:tc>
                <a:tc>
                  <a:txBody>
                    <a:bodyPr/>
                    <a:lstStyle/>
                    <a:p>
                      <a:pPr indent="0" lvl="0" marL="0" rtl="0" algn="just">
                        <a:lnSpc>
                          <a:spcPct val="115000"/>
                        </a:lnSpc>
                        <a:spcBef>
                          <a:spcPts val="1200"/>
                        </a:spcBef>
                        <a:spcAft>
                          <a:spcPts val="0"/>
                        </a:spcAft>
                        <a:buNone/>
                      </a:pPr>
                      <a:r>
                        <a:rPr b="1" lang="en-GB" sz="1200">
                          <a:solidFill>
                            <a:schemeClr val="dk1"/>
                          </a:solidFill>
                        </a:rPr>
                        <a:t>2013-14</a:t>
                      </a:r>
                      <a:endParaRPr b="1" sz="1200">
                        <a:solidFill>
                          <a:schemeClr val="dk1"/>
                        </a:solidFill>
                      </a:endParaRPr>
                    </a:p>
                  </a:txBody>
                  <a:tcPr marT="91425" marB="91425" marR="68575" marL="68575">
                    <a:lnL cap="flat" cmpd="sng" w="12650">
                      <a:solidFill>
                        <a:srgbClr val="000000"/>
                      </a:solidFill>
                      <a:prstDash val="solid"/>
                      <a:round/>
                      <a:headEnd len="sm" w="sm" type="none"/>
                      <a:tailEnd len="sm" w="sm" type="none"/>
                    </a:lnL>
                    <a:lnR cap="flat" cmpd="sng" w="12650">
                      <a:solidFill>
                        <a:srgbClr val="000000"/>
                      </a:solidFill>
                      <a:prstDash val="solid"/>
                      <a:round/>
                      <a:headEnd len="sm" w="sm" type="none"/>
                      <a:tailEnd len="sm" w="sm" type="none"/>
                    </a:lnR>
                    <a:lnT cap="flat" cmpd="sng" w="12650">
                      <a:solidFill>
                        <a:srgbClr val="000000"/>
                      </a:solidFill>
                      <a:prstDash val="solid"/>
                      <a:round/>
                      <a:headEnd len="sm" w="sm" type="none"/>
                      <a:tailEnd len="sm" w="sm" type="none"/>
                    </a:lnT>
                    <a:lnB cap="flat" cmpd="sng" w="12650">
                      <a:solidFill>
                        <a:srgbClr val="000000"/>
                      </a:solidFill>
                      <a:prstDash val="solid"/>
                      <a:round/>
                      <a:headEnd len="sm" w="sm" type="none"/>
                      <a:tailEnd len="sm" w="sm" type="none"/>
                    </a:lnB>
                    <a:solidFill>
                      <a:srgbClr val="FFF2CC"/>
                    </a:solidFill>
                  </a:tcPr>
                </a:tc>
              </a:tr>
              <a:tr h="724450">
                <a:tc>
                  <a:txBody>
                    <a:bodyPr/>
                    <a:lstStyle/>
                    <a:p>
                      <a:pPr indent="0" lvl="0" marL="0" rtl="0" algn="just">
                        <a:lnSpc>
                          <a:spcPct val="115000"/>
                        </a:lnSpc>
                        <a:spcBef>
                          <a:spcPts val="1200"/>
                        </a:spcBef>
                        <a:spcAft>
                          <a:spcPts val="0"/>
                        </a:spcAft>
                        <a:buNone/>
                      </a:pPr>
                      <a:r>
                        <a:rPr b="1" lang="en-GB" sz="1200">
                          <a:solidFill>
                            <a:schemeClr val="dk1"/>
                          </a:solidFill>
                        </a:rPr>
                        <a:t>National Institute of Information Technology, Banglore, India</a:t>
                      </a:r>
                      <a:endParaRPr b="1" sz="1200">
                        <a:solidFill>
                          <a:schemeClr val="dk1"/>
                        </a:solidFill>
                      </a:endParaRPr>
                    </a:p>
                    <a:p>
                      <a:pPr indent="0" lvl="0" marL="0" rtl="0" algn="just">
                        <a:lnSpc>
                          <a:spcPct val="115000"/>
                        </a:lnSpc>
                        <a:spcBef>
                          <a:spcPts val="1200"/>
                        </a:spcBef>
                        <a:spcAft>
                          <a:spcPts val="0"/>
                        </a:spcAft>
                        <a:buNone/>
                      </a:pPr>
                      <a:r>
                        <a:rPr lang="en-GB" sz="1200">
                          <a:solidFill>
                            <a:schemeClr val="dk1"/>
                          </a:solidFill>
                        </a:rPr>
                        <a:t>Advanced Diploma in Web Centric Computer Technology</a:t>
                      </a:r>
                      <a:endParaRPr sz="1200">
                        <a:solidFill>
                          <a:schemeClr val="dk1"/>
                        </a:solidFill>
                      </a:endParaRPr>
                    </a:p>
                  </a:txBody>
                  <a:tcPr marT="91425" marB="91425" marR="68575" marL="68575">
                    <a:lnL cap="flat" cmpd="sng" w="12650">
                      <a:solidFill>
                        <a:srgbClr val="000000"/>
                      </a:solidFill>
                      <a:prstDash val="solid"/>
                      <a:round/>
                      <a:headEnd len="sm" w="sm" type="none"/>
                      <a:tailEnd len="sm" w="sm" type="none"/>
                    </a:lnL>
                    <a:lnR cap="flat" cmpd="sng" w="12650">
                      <a:solidFill>
                        <a:srgbClr val="000000"/>
                      </a:solidFill>
                      <a:prstDash val="solid"/>
                      <a:round/>
                      <a:headEnd len="sm" w="sm" type="none"/>
                      <a:tailEnd len="sm" w="sm" type="none"/>
                    </a:lnR>
                    <a:lnT cap="flat" cmpd="sng" w="12650">
                      <a:solidFill>
                        <a:srgbClr val="000000"/>
                      </a:solidFill>
                      <a:prstDash val="solid"/>
                      <a:round/>
                      <a:headEnd len="sm" w="sm" type="none"/>
                      <a:tailEnd len="sm" w="sm" type="none"/>
                    </a:lnT>
                    <a:lnB cap="flat" cmpd="sng" w="12650">
                      <a:solidFill>
                        <a:srgbClr val="000000"/>
                      </a:solidFill>
                      <a:prstDash val="solid"/>
                      <a:round/>
                      <a:headEnd len="sm" w="sm" type="none"/>
                      <a:tailEnd len="sm" w="sm" type="none"/>
                    </a:lnB>
                    <a:solidFill>
                      <a:srgbClr val="CFE2F3"/>
                    </a:solidFill>
                  </a:tcPr>
                </a:tc>
                <a:tc>
                  <a:txBody>
                    <a:bodyPr/>
                    <a:lstStyle/>
                    <a:p>
                      <a:pPr indent="0" lvl="0" marL="0" rtl="0" algn="just">
                        <a:lnSpc>
                          <a:spcPct val="115000"/>
                        </a:lnSpc>
                        <a:spcBef>
                          <a:spcPts val="1200"/>
                        </a:spcBef>
                        <a:spcAft>
                          <a:spcPts val="0"/>
                        </a:spcAft>
                        <a:buNone/>
                      </a:pPr>
                      <a:r>
                        <a:rPr b="1" lang="en-GB" sz="1200">
                          <a:solidFill>
                            <a:schemeClr val="dk1"/>
                          </a:solidFill>
                        </a:rPr>
                        <a:t>2014</a:t>
                      </a:r>
                      <a:endParaRPr b="1" sz="1200">
                        <a:solidFill>
                          <a:schemeClr val="dk1"/>
                        </a:solidFill>
                      </a:endParaRPr>
                    </a:p>
                  </a:txBody>
                  <a:tcPr marT="91425" marB="91425" marR="68575" marL="68575">
                    <a:lnL cap="flat" cmpd="sng" w="12650">
                      <a:solidFill>
                        <a:srgbClr val="000000"/>
                      </a:solidFill>
                      <a:prstDash val="solid"/>
                      <a:round/>
                      <a:headEnd len="sm" w="sm" type="none"/>
                      <a:tailEnd len="sm" w="sm" type="none"/>
                    </a:lnL>
                    <a:lnR cap="flat" cmpd="sng" w="12650">
                      <a:solidFill>
                        <a:srgbClr val="000000"/>
                      </a:solidFill>
                      <a:prstDash val="solid"/>
                      <a:round/>
                      <a:headEnd len="sm" w="sm" type="none"/>
                      <a:tailEnd len="sm" w="sm" type="none"/>
                    </a:lnR>
                    <a:lnT cap="flat" cmpd="sng" w="12650">
                      <a:solidFill>
                        <a:srgbClr val="000000"/>
                      </a:solidFill>
                      <a:prstDash val="solid"/>
                      <a:round/>
                      <a:headEnd len="sm" w="sm" type="none"/>
                      <a:tailEnd len="sm" w="sm" type="none"/>
                    </a:lnT>
                    <a:lnB cap="flat" cmpd="sng" w="12650">
                      <a:solidFill>
                        <a:srgbClr val="000000"/>
                      </a:solidFill>
                      <a:prstDash val="solid"/>
                      <a:round/>
                      <a:headEnd len="sm" w="sm" type="none"/>
                      <a:tailEnd len="sm" w="sm" type="none"/>
                    </a:lnB>
                    <a:solidFill>
                      <a:srgbClr val="CFE2F3"/>
                    </a:solidFill>
                  </a:tcPr>
                </a:tc>
              </a:tr>
              <a:tr h="721300">
                <a:tc>
                  <a:txBody>
                    <a:bodyPr/>
                    <a:lstStyle/>
                    <a:p>
                      <a:pPr indent="0" lvl="0" marL="0" rtl="0" algn="just">
                        <a:lnSpc>
                          <a:spcPct val="115000"/>
                        </a:lnSpc>
                        <a:spcBef>
                          <a:spcPts val="1200"/>
                        </a:spcBef>
                        <a:spcAft>
                          <a:spcPts val="0"/>
                        </a:spcAft>
                        <a:buNone/>
                      </a:pPr>
                      <a:r>
                        <a:rPr b="1" lang="en-GB" sz="1200">
                          <a:solidFill>
                            <a:schemeClr val="dk1"/>
                          </a:solidFill>
                        </a:rPr>
                        <a:t>Calicut University,  India</a:t>
                      </a:r>
                      <a:endParaRPr b="1" sz="1200">
                        <a:solidFill>
                          <a:schemeClr val="dk1"/>
                        </a:solidFill>
                      </a:endParaRPr>
                    </a:p>
                    <a:p>
                      <a:pPr indent="0" lvl="0" marL="0" rtl="0" algn="just">
                        <a:lnSpc>
                          <a:spcPct val="115000"/>
                        </a:lnSpc>
                        <a:spcBef>
                          <a:spcPts val="1200"/>
                        </a:spcBef>
                        <a:spcAft>
                          <a:spcPts val="0"/>
                        </a:spcAft>
                        <a:buNone/>
                      </a:pPr>
                      <a:r>
                        <a:rPr b="1" lang="en-GB" sz="1200">
                          <a:solidFill>
                            <a:schemeClr val="dk1"/>
                          </a:solidFill>
                        </a:rPr>
                        <a:t>B. Sc. Mathematics, Statistics &amp; Computer Science</a:t>
                      </a:r>
                      <a:endParaRPr b="1" sz="1200">
                        <a:solidFill>
                          <a:schemeClr val="dk1"/>
                        </a:solidFill>
                      </a:endParaRPr>
                    </a:p>
                  </a:txBody>
                  <a:tcPr marT="91425" marB="91425" marR="68575" marL="68575">
                    <a:lnL cap="flat" cmpd="sng" w="12650">
                      <a:solidFill>
                        <a:srgbClr val="000000"/>
                      </a:solidFill>
                      <a:prstDash val="solid"/>
                      <a:round/>
                      <a:headEnd len="sm" w="sm" type="none"/>
                      <a:tailEnd len="sm" w="sm" type="none"/>
                    </a:lnL>
                    <a:lnR cap="flat" cmpd="sng" w="12650">
                      <a:solidFill>
                        <a:srgbClr val="000000"/>
                      </a:solidFill>
                      <a:prstDash val="solid"/>
                      <a:round/>
                      <a:headEnd len="sm" w="sm" type="none"/>
                      <a:tailEnd len="sm" w="sm" type="none"/>
                    </a:lnR>
                    <a:lnT cap="flat" cmpd="sng" w="12650">
                      <a:solidFill>
                        <a:srgbClr val="000000"/>
                      </a:solidFill>
                      <a:prstDash val="solid"/>
                      <a:round/>
                      <a:headEnd len="sm" w="sm" type="none"/>
                      <a:tailEnd len="sm" w="sm" type="none"/>
                    </a:lnT>
                    <a:lnB cap="flat" cmpd="sng" w="12650">
                      <a:solidFill>
                        <a:srgbClr val="000000"/>
                      </a:solidFill>
                      <a:prstDash val="solid"/>
                      <a:round/>
                      <a:headEnd len="sm" w="sm" type="none"/>
                      <a:tailEnd len="sm" w="sm" type="none"/>
                    </a:lnB>
                    <a:solidFill>
                      <a:srgbClr val="CFE2F3"/>
                    </a:solidFill>
                  </a:tcPr>
                </a:tc>
                <a:tc>
                  <a:txBody>
                    <a:bodyPr/>
                    <a:lstStyle/>
                    <a:p>
                      <a:pPr indent="0" lvl="0" marL="0" rtl="0" algn="just">
                        <a:lnSpc>
                          <a:spcPct val="115000"/>
                        </a:lnSpc>
                        <a:spcBef>
                          <a:spcPts val="1200"/>
                        </a:spcBef>
                        <a:spcAft>
                          <a:spcPts val="0"/>
                        </a:spcAft>
                        <a:buNone/>
                      </a:pPr>
                      <a:r>
                        <a:rPr b="1" lang="en-GB" sz="1200">
                          <a:solidFill>
                            <a:schemeClr val="dk1"/>
                          </a:solidFill>
                        </a:rPr>
                        <a:t>2015</a:t>
                      </a:r>
                      <a:endParaRPr b="1" sz="1200">
                        <a:solidFill>
                          <a:schemeClr val="dk1"/>
                        </a:solidFill>
                      </a:endParaRPr>
                    </a:p>
                  </a:txBody>
                  <a:tcPr marT="91425" marB="91425" marR="68575" marL="68575">
                    <a:lnL cap="flat" cmpd="sng" w="12650">
                      <a:solidFill>
                        <a:srgbClr val="000000"/>
                      </a:solidFill>
                      <a:prstDash val="solid"/>
                      <a:round/>
                      <a:headEnd len="sm" w="sm" type="none"/>
                      <a:tailEnd len="sm" w="sm" type="none"/>
                    </a:lnL>
                    <a:lnR cap="flat" cmpd="sng" w="12650">
                      <a:solidFill>
                        <a:srgbClr val="000000"/>
                      </a:solidFill>
                      <a:prstDash val="solid"/>
                      <a:round/>
                      <a:headEnd len="sm" w="sm" type="none"/>
                      <a:tailEnd len="sm" w="sm" type="none"/>
                    </a:lnR>
                    <a:lnT cap="flat" cmpd="sng" w="12650">
                      <a:solidFill>
                        <a:srgbClr val="000000"/>
                      </a:solidFill>
                      <a:prstDash val="solid"/>
                      <a:round/>
                      <a:headEnd len="sm" w="sm" type="none"/>
                      <a:tailEnd len="sm" w="sm" type="none"/>
                    </a:lnT>
                    <a:lnB cap="flat" cmpd="sng" w="12650">
                      <a:solidFill>
                        <a:srgbClr val="000000"/>
                      </a:solidFill>
                      <a:prstDash val="solid"/>
                      <a:round/>
                      <a:headEnd len="sm" w="sm" type="none"/>
                      <a:tailEnd len="sm" w="sm" type="none"/>
                    </a:lnB>
                    <a:solidFill>
                      <a:srgbClr val="CFE2F3"/>
                    </a:solidFill>
                  </a:tcPr>
                </a:tc>
              </a:tr>
            </a:tbl>
          </a:graphicData>
        </a:graphic>
      </p:graphicFrame>
      <p:sp>
        <p:nvSpPr>
          <p:cNvPr id="165" name="Google Shape;165;p30"/>
          <p:cNvSpPr txBox="1"/>
          <p:nvPr/>
        </p:nvSpPr>
        <p:spPr>
          <a:xfrm>
            <a:off x="4572000" y="171775"/>
            <a:ext cx="3000000" cy="296700"/>
          </a:xfrm>
          <a:prstGeom prst="rect">
            <a:avLst/>
          </a:prstGeom>
          <a:noFill/>
          <a:ln>
            <a:noFill/>
          </a:ln>
        </p:spPr>
        <p:txBody>
          <a:bodyPr anchorCtr="0" anchor="ctr" bIns="91425" lIns="91425" spcFirstLastPara="1" rIns="91425" wrap="square" tIns="91425">
            <a:noAutofit/>
          </a:bodyPr>
          <a:lstStyle/>
          <a:p>
            <a:pPr indent="0" lvl="0" marL="0" rtl="0" algn="just">
              <a:lnSpc>
                <a:spcPct val="115000"/>
              </a:lnSpc>
              <a:spcBef>
                <a:spcPts val="1200"/>
              </a:spcBef>
              <a:spcAft>
                <a:spcPts val="0"/>
              </a:spcAft>
              <a:buNone/>
            </a:pPr>
            <a:r>
              <a:t/>
            </a:r>
            <a:endParaRPr b="1" sz="10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31"/>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SzPts val="990"/>
              <a:buNone/>
            </a:pPr>
            <a:r>
              <a:t/>
            </a:r>
            <a:endParaRPr sz="1120"/>
          </a:p>
        </p:txBody>
      </p:sp>
      <p:sp>
        <p:nvSpPr>
          <p:cNvPr id="171" name="Google Shape;171;p31"/>
          <p:cNvSpPr txBox="1"/>
          <p:nvPr>
            <p:ph idx="1" type="body"/>
          </p:nvPr>
        </p:nvSpPr>
        <p:spPr>
          <a:xfrm>
            <a:off x="311700" y="535550"/>
            <a:ext cx="3999900" cy="4033200"/>
          </a:xfrm>
          <a:prstGeom prst="rect">
            <a:avLst/>
          </a:prstGeom>
          <a:solidFill>
            <a:srgbClr val="EAD1DC"/>
          </a:solidFill>
        </p:spPr>
        <p:txBody>
          <a:bodyPr anchorCtr="0" anchor="t" bIns="91425" lIns="91425" spcFirstLastPara="1" rIns="91425" wrap="square" tIns="91425">
            <a:noAutofit/>
          </a:bodyPr>
          <a:lstStyle/>
          <a:p>
            <a:pPr indent="0" lvl="0" marL="0" rtl="0" algn="just">
              <a:lnSpc>
                <a:spcPct val="105000"/>
              </a:lnSpc>
              <a:spcBef>
                <a:spcPts val="1200"/>
              </a:spcBef>
              <a:spcAft>
                <a:spcPts val="0"/>
              </a:spcAft>
              <a:buClr>
                <a:schemeClr val="dk1"/>
              </a:buClr>
              <a:buSzPts val="1100"/>
              <a:buFont typeface="Arial"/>
              <a:buNone/>
            </a:pPr>
            <a:r>
              <a:rPr b="1" lang="en-GB" sz="1300">
                <a:solidFill>
                  <a:schemeClr val="dk1"/>
                </a:solidFill>
                <a:latin typeface="Times New Roman"/>
                <a:ea typeface="Times New Roman"/>
                <a:cs typeface="Times New Roman"/>
                <a:sym typeface="Times New Roman"/>
              </a:rPr>
              <a:t>4</a:t>
            </a:r>
            <a:r>
              <a:rPr b="1" lang="en-GB" sz="1700">
                <a:solidFill>
                  <a:schemeClr val="dk1"/>
                </a:solidFill>
                <a:latin typeface="Times New Roman"/>
                <a:ea typeface="Times New Roman"/>
                <a:cs typeface="Times New Roman"/>
                <a:sym typeface="Times New Roman"/>
              </a:rPr>
              <a:t>.</a:t>
            </a:r>
            <a:r>
              <a:rPr b="1" lang="en-GB" sz="1500">
                <a:solidFill>
                  <a:schemeClr val="dk1"/>
                </a:solidFill>
                <a:latin typeface="Times New Roman"/>
                <a:ea typeface="Times New Roman"/>
                <a:cs typeface="Times New Roman"/>
                <a:sym typeface="Times New Roman"/>
              </a:rPr>
              <a:t> Career History:</a:t>
            </a:r>
            <a:endParaRPr b="1" sz="1500">
              <a:solidFill>
                <a:schemeClr val="dk1"/>
              </a:solidFill>
              <a:latin typeface="Times New Roman"/>
              <a:ea typeface="Times New Roman"/>
              <a:cs typeface="Times New Roman"/>
              <a:sym typeface="Times New Roman"/>
            </a:endParaRPr>
          </a:p>
          <a:p>
            <a:pPr indent="0" lvl="0" marL="0" rtl="0" algn="just">
              <a:lnSpc>
                <a:spcPct val="105000"/>
              </a:lnSpc>
              <a:spcBef>
                <a:spcPts val="1200"/>
              </a:spcBef>
              <a:spcAft>
                <a:spcPts val="0"/>
              </a:spcAft>
              <a:buClr>
                <a:schemeClr val="dk1"/>
              </a:buClr>
              <a:buSzPts val="1100"/>
              <a:buFont typeface="Arial"/>
              <a:buNone/>
            </a:pPr>
            <a:r>
              <a:rPr b="1" lang="en-GB" sz="1500">
                <a:solidFill>
                  <a:schemeClr val="dk1"/>
                </a:solidFill>
                <a:latin typeface="Times New Roman"/>
                <a:ea typeface="Times New Roman"/>
                <a:cs typeface="Times New Roman"/>
                <a:sym typeface="Times New Roman"/>
              </a:rPr>
              <a:t>i. Business Analyst  2015 to present</a:t>
            </a:r>
            <a:endParaRPr b="1" sz="1500">
              <a:solidFill>
                <a:schemeClr val="dk1"/>
              </a:solidFill>
              <a:latin typeface="Times New Roman"/>
              <a:ea typeface="Times New Roman"/>
              <a:cs typeface="Times New Roman"/>
              <a:sym typeface="Times New Roman"/>
            </a:endParaRPr>
          </a:p>
          <a:p>
            <a:pPr indent="0" lvl="0" marL="0" rtl="0" algn="just">
              <a:lnSpc>
                <a:spcPct val="105000"/>
              </a:lnSpc>
              <a:spcBef>
                <a:spcPts val="1200"/>
              </a:spcBef>
              <a:spcAft>
                <a:spcPts val="0"/>
              </a:spcAft>
              <a:buNone/>
            </a:pPr>
            <a:r>
              <a:rPr b="1" lang="en-GB" sz="1500">
                <a:solidFill>
                  <a:schemeClr val="dk1"/>
                </a:solidFill>
                <a:latin typeface="Times New Roman"/>
                <a:ea typeface="Times New Roman"/>
                <a:cs typeface="Times New Roman"/>
                <a:sym typeface="Times New Roman"/>
              </a:rPr>
              <a:t>ii. Responsible for designing and implementing </a:t>
            </a:r>
            <a:endParaRPr b="1" sz="1500">
              <a:solidFill>
                <a:schemeClr val="dk1"/>
              </a:solidFill>
              <a:latin typeface="Times New Roman"/>
              <a:ea typeface="Times New Roman"/>
              <a:cs typeface="Times New Roman"/>
              <a:sym typeface="Times New Roman"/>
            </a:endParaRPr>
          </a:p>
          <a:p>
            <a:pPr indent="0" lvl="0" marL="0" rtl="0" algn="just">
              <a:lnSpc>
                <a:spcPct val="105000"/>
              </a:lnSpc>
              <a:spcBef>
                <a:spcPts val="1200"/>
              </a:spcBef>
              <a:spcAft>
                <a:spcPts val="0"/>
              </a:spcAft>
              <a:buClr>
                <a:schemeClr val="dk1"/>
              </a:buClr>
              <a:buSzPts val="1100"/>
              <a:buFont typeface="Arial"/>
              <a:buNone/>
            </a:pPr>
            <a:r>
              <a:rPr b="1" lang="en-GB" sz="1500">
                <a:solidFill>
                  <a:schemeClr val="dk1"/>
                </a:solidFill>
                <a:latin typeface="Times New Roman"/>
                <a:ea typeface="Times New Roman"/>
                <a:cs typeface="Times New Roman"/>
                <a:sym typeface="Times New Roman"/>
              </a:rPr>
              <a:t>new processes.</a:t>
            </a:r>
            <a:endParaRPr b="1" sz="1500">
              <a:solidFill>
                <a:schemeClr val="dk1"/>
              </a:solidFill>
              <a:latin typeface="Times New Roman"/>
              <a:ea typeface="Times New Roman"/>
              <a:cs typeface="Times New Roman"/>
              <a:sym typeface="Times New Roman"/>
            </a:endParaRPr>
          </a:p>
          <a:p>
            <a:pPr indent="0" lvl="0" marL="0" rtl="0" algn="just">
              <a:lnSpc>
                <a:spcPct val="105000"/>
              </a:lnSpc>
              <a:spcBef>
                <a:spcPts val="1200"/>
              </a:spcBef>
              <a:spcAft>
                <a:spcPts val="0"/>
              </a:spcAft>
              <a:buClr>
                <a:schemeClr val="dk1"/>
              </a:buClr>
              <a:buSzPts val="1100"/>
              <a:buFont typeface="Arial"/>
              <a:buNone/>
            </a:pPr>
            <a:r>
              <a:rPr b="1" lang="en-GB" sz="1500">
                <a:solidFill>
                  <a:schemeClr val="dk1"/>
                </a:solidFill>
                <a:latin typeface="Times New Roman"/>
                <a:ea typeface="Times New Roman"/>
                <a:cs typeface="Times New Roman"/>
                <a:sym typeface="Times New Roman"/>
              </a:rPr>
              <a:t>iii. Defining scope to projects……..</a:t>
            </a:r>
            <a:endParaRPr b="1" sz="1500">
              <a:solidFill>
                <a:schemeClr val="dk1"/>
              </a:solidFill>
              <a:latin typeface="Times New Roman"/>
              <a:ea typeface="Times New Roman"/>
              <a:cs typeface="Times New Roman"/>
              <a:sym typeface="Times New Roman"/>
            </a:endParaRPr>
          </a:p>
          <a:p>
            <a:pPr indent="0" lvl="0" marL="0" rtl="0" algn="just">
              <a:lnSpc>
                <a:spcPct val="105000"/>
              </a:lnSpc>
              <a:spcBef>
                <a:spcPts val="1200"/>
              </a:spcBef>
              <a:spcAft>
                <a:spcPts val="0"/>
              </a:spcAft>
              <a:buClr>
                <a:schemeClr val="dk1"/>
              </a:buClr>
              <a:buSzPts val="1100"/>
              <a:buFont typeface="Arial"/>
              <a:buNone/>
            </a:pPr>
            <a:r>
              <a:rPr b="1" lang="en-GB" sz="1500">
                <a:solidFill>
                  <a:schemeClr val="dk1"/>
                </a:solidFill>
                <a:latin typeface="Times New Roman"/>
                <a:ea typeface="Times New Roman"/>
                <a:cs typeface="Times New Roman"/>
                <a:sym typeface="Times New Roman"/>
              </a:rPr>
              <a:t>iv. Perform Gap Analysis, Risk analysis…</a:t>
            </a:r>
            <a:endParaRPr b="1" sz="1500">
              <a:solidFill>
                <a:schemeClr val="dk1"/>
              </a:solidFill>
              <a:latin typeface="Times New Roman"/>
              <a:ea typeface="Times New Roman"/>
              <a:cs typeface="Times New Roman"/>
              <a:sym typeface="Times New Roman"/>
            </a:endParaRPr>
          </a:p>
          <a:p>
            <a:pPr indent="0" lvl="0" marL="0" rtl="0" algn="just">
              <a:lnSpc>
                <a:spcPct val="105000"/>
              </a:lnSpc>
              <a:spcBef>
                <a:spcPts val="1200"/>
              </a:spcBef>
              <a:spcAft>
                <a:spcPts val="0"/>
              </a:spcAft>
              <a:buNone/>
            </a:pPr>
            <a:r>
              <a:rPr b="1" lang="en-GB" sz="1500">
                <a:solidFill>
                  <a:schemeClr val="dk1"/>
                </a:solidFill>
                <a:latin typeface="Times New Roman"/>
                <a:ea typeface="Times New Roman"/>
                <a:cs typeface="Times New Roman"/>
                <a:sym typeface="Times New Roman"/>
              </a:rPr>
              <a:t>v. Analyze and develop Strategic Management </a:t>
            </a:r>
            <a:endParaRPr b="1" sz="1500">
              <a:solidFill>
                <a:schemeClr val="dk1"/>
              </a:solidFill>
              <a:latin typeface="Times New Roman"/>
              <a:ea typeface="Times New Roman"/>
              <a:cs typeface="Times New Roman"/>
              <a:sym typeface="Times New Roman"/>
            </a:endParaRPr>
          </a:p>
          <a:p>
            <a:pPr indent="0" lvl="0" marL="0" rtl="0" algn="just">
              <a:lnSpc>
                <a:spcPct val="105000"/>
              </a:lnSpc>
              <a:spcBef>
                <a:spcPts val="1200"/>
              </a:spcBef>
              <a:spcAft>
                <a:spcPts val="0"/>
              </a:spcAft>
              <a:buNone/>
            </a:pPr>
            <a:r>
              <a:t/>
            </a:r>
            <a:endParaRPr b="1" sz="1500">
              <a:solidFill>
                <a:schemeClr val="dk1"/>
              </a:solidFill>
              <a:latin typeface="Times New Roman"/>
              <a:ea typeface="Times New Roman"/>
              <a:cs typeface="Times New Roman"/>
              <a:sym typeface="Times New Roman"/>
            </a:endParaRPr>
          </a:p>
          <a:p>
            <a:pPr indent="0" lvl="0" marL="0" rtl="0" algn="just">
              <a:lnSpc>
                <a:spcPct val="105000"/>
              </a:lnSpc>
              <a:spcBef>
                <a:spcPts val="1200"/>
              </a:spcBef>
              <a:spcAft>
                <a:spcPts val="0"/>
              </a:spcAft>
              <a:buNone/>
            </a:pPr>
            <a:r>
              <a:t/>
            </a:r>
            <a:endParaRPr b="1" sz="1500">
              <a:solidFill>
                <a:schemeClr val="dk1"/>
              </a:solidFill>
              <a:latin typeface="Times New Roman"/>
              <a:ea typeface="Times New Roman"/>
              <a:cs typeface="Times New Roman"/>
              <a:sym typeface="Times New Roman"/>
            </a:endParaRPr>
          </a:p>
          <a:p>
            <a:pPr indent="0" lvl="0" marL="0" rtl="0" algn="l">
              <a:lnSpc>
                <a:spcPct val="105000"/>
              </a:lnSpc>
              <a:spcBef>
                <a:spcPts val="0"/>
              </a:spcBef>
              <a:spcAft>
                <a:spcPts val="1200"/>
              </a:spcAft>
              <a:buNone/>
            </a:pPr>
            <a:r>
              <a:t/>
            </a:r>
            <a:endParaRPr/>
          </a:p>
        </p:txBody>
      </p:sp>
      <p:sp>
        <p:nvSpPr>
          <p:cNvPr id="172" name="Google Shape;172;p31"/>
          <p:cNvSpPr txBox="1"/>
          <p:nvPr>
            <p:ph idx="2" type="body"/>
          </p:nvPr>
        </p:nvSpPr>
        <p:spPr>
          <a:xfrm>
            <a:off x="4832400" y="1152475"/>
            <a:ext cx="3999900" cy="3416400"/>
          </a:xfrm>
          <a:prstGeom prst="rect">
            <a:avLst/>
          </a:prstGeom>
          <a:solidFill>
            <a:srgbClr val="C9DAF8"/>
          </a:solidFill>
        </p:spPr>
        <p:txBody>
          <a:bodyPr anchorCtr="0" anchor="t" bIns="91425" lIns="91425" spcFirstLastPara="1" rIns="91425" wrap="square" tIns="91425">
            <a:normAutofit/>
          </a:bodyPr>
          <a:lstStyle/>
          <a:p>
            <a:pPr indent="0" lvl="0" marL="0" rtl="0" algn="just">
              <a:spcBef>
                <a:spcPts val="1200"/>
              </a:spcBef>
              <a:spcAft>
                <a:spcPts val="0"/>
              </a:spcAft>
              <a:buClr>
                <a:schemeClr val="dk1"/>
              </a:buClr>
              <a:buSzPts val="1100"/>
              <a:buFont typeface="Arial"/>
              <a:buNone/>
            </a:pPr>
            <a:r>
              <a:rPr b="1" lang="en-GB" sz="1433">
                <a:solidFill>
                  <a:schemeClr val="dk1"/>
                </a:solidFill>
                <a:latin typeface="Times New Roman"/>
                <a:ea typeface="Times New Roman"/>
                <a:cs typeface="Times New Roman"/>
                <a:sym typeface="Times New Roman"/>
              </a:rPr>
              <a:t>5. Personal Details :</a:t>
            </a:r>
            <a:endParaRPr b="1" sz="1433">
              <a:solidFill>
                <a:schemeClr val="dk1"/>
              </a:solidFill>
              <a:latin typeface="Times New Roman"/>
              <a:ea typeface="Times New Roman"/>
              <a:cs typeface="Times New Roman"/>
              <a:sym typeface="Times New Roman"/>
            </a:endParaRPr>
          </a:p>
          <a:p>
            <a:pPr indent="-319615" lvl="0" marL="457200" rtl="0" algn="just">
              <a:spcBef>
                <a:spcPts val="1200"/>
              </a:spcBef>
              <a:spcAft>
                <a:spcPts val="0"/>
              </a:spcAft>
              <a:buClr>
                <a:schemeClr val="dk1"/>
              </a:buClr>
              <a:buSzPts val="1433"/>
              <a:buFont typeface="Times New Roman"/>
              <a:buAutoNum type="romanUcPeriod"/>
            </a:pPr>
            <a:r>
              <a:rPr b="1" lang="en-GB" sz="1433">
                <a:solidFill>
                  <a:schemeClr val="dk1"/>
                </a:solidFill>
                <a:latin typeface="Times New Roman"/>
                <a:ea typeface="Times New Roman"/>
                <a:cs typeface="Times New Roman"/>
                <a:sym typeface="Times New Roman"/>
              </a:rPr>
              <a:t>Language Known :</a:t>
            </a:r>
            <a:endParaRPr b="1" sz="1433">
              <a:solidFill>
                <a:schemeClr val="dk1"/>
              </a:solidFill>
              <a:latin typeface="Times New Roman"/>
              <a:ea typeface="Times New Roman"/>
              <a:cs typeface="Times New Roman"/>
              <a:sym typeface="Times New Roman"/>
            </a:endParaRPr>
          </a:p>
          <a:p>
            <a:pPr indent="-319615" lvl="0" marL="457200" rtl="0" algn="just">
              <a:spcBef>
                <a:spcPts val="0"/>
              </a:spcBef>
              <a:spcAft>
                <a:spcPts val="0"/>
              </a:spcAft>
              <a:buClr>
                <a:schemeClr val="dk1"/>
              </a:buClr>
              <a:buSzPts val="1433"/>
              <a:buFont typeface="Times New Roman"/>
              <a:buAutoNum type="romanUcPeriod"/>
            </a:pPr>
            <a:r>
              <a:rPr b="1" lang="en-GB" sz="1433">
                <a:solidFill>
                  <a:schemeClr val="dk1"/>
                </a:solidFill>
                <a:latin typeface="Times New Roman"/>
                <a:ea typeface="Times New Roman"/>
                <a:cs typeface="Times New Roman"/>
                <a:sym typeface="Times New Roman"/>
              </a:rPr>
              <a:t>Address for Correspondence</a:t>
            </a:r>
            <a:endParaRPr b="1" sz="1433">
              <a:solidFill>
                <a:schemeClr val="dk1"/>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b="1" lang="en-GB" sz="1433">
                <a:solidFill>
                  <a:schemeClr val="dk1"/>
                </a:solidFill>
                <a:latin typeface="Times New Roman"/>
                <a:ea typeface="Times New Roman"/>
                <a:cs typeface="Times New Roman"/>
                <a:sym typeface="Times New Roman"/>
              </a:rPr>
              <a:t>  III. e-mail id :</a:t>
            </a:r>
            <a:endParaRPr b="1" sz="1433">
              <a:solidFill>
                <a:schemeClr val="dk1"/>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b="1" lang="en-GB" sz="1433">
                <a:solidFill>
                  <a:schemeClr val="dk1"/>
                </a:solidFill>
                <a:latin typeface="Times New Roman"/>
                <a:ea typeface="Times New Roman"/>
                <a:cs typeface="Times New Roman"/>
                <a:sym typeface="Times New Roman"/>
              </a:rPr>
              <a:t>   IV.  Cell No. </a:t>
            </a:r>
            <a:endParaRPr b="1" sz="1433">
              <a:solidFill>
                <a:schemeClr val="dk1"/>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t/>
            </a:r>
            <a:endParaRPr b="1" sz="1833">
              <a:solidFill>
                <a:schemeClr val="dk1"/>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b="1" lang="en-GB">
                <a:solidFill>
                  <a:schemeClr val="dk1"/>
                </a:solidFill>
                <a:latin typeface="Times New Roman"/>
                <a:ea typeface="Times New Roman"/>
                <a:cs typeface="Times New Roman"/>
                <a:sym typeface="Times New Roman"/>
              </a:rPr>
              <a:t> </a:t>
            </a:r>
            <a:endParaRPr b="1">
              <a:solidFill>
                <a:schemeClr val="dk1"/>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109175"/>
            <a:ext cx="2909100" cy="859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CV / Resume </a:t>
            </a:r>
            <a:endParaRPr/>
          </a:p>
        </p:txBody>
      </p:sp>
      <p:sp>
        <p:nvSpPr>
          <p:cNvPr id="62" name="Google Shape;62;p14"/>
          <p:cNvSpPr txBox="1"/>
          <p:nvPr>
            <p:ph idx="1" type="body"/>
          </p:nvPr>
        </p:nvSpPr>
        <p:spPr>
          <a:xfrm>
            <a:off x="311700" y="781000"/>
            <a:ext cx="3999900" cy="4105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1800">
                <a:solidFill>
                  <a:schemeClr val="dk1"/>
                </a:solidFill>
                <a:highlight>
                  <a:srgbClr val="CFE2F3"/>
                </a:highlight>
                <a:latin typeface="Times New Roman"/>
                <a:ea typeface="Times New Roman"/>
                <a:cs typeface="Times New Roman"/>
                <a:sym typeface="Times New Roman"/>
              </a:rPr>
              <a:t>When it comes to getting a job, the most important document is your C. V.</a:t>
            </a:r>
            <a:endParaRPr sz="1800">
              <a:solidFill>
                <a:schemeClr val="dk1"/>
              </a:solidFill>
              <a:highlight>
                <a:srgbClr val="CFE2F3"/>
              </a:highlight>
              <a:latin typeface="Times New Roman"/>
              <a:ea typeface="Times New Roman"/>
              <a:cs typeface="Times New Roman"/>
              <a:sym typeface="Times New Roman"/>
            </a:endParaRPr>
          </a:p>
          <a:p>
            <a:pPr indent="0" lvl="0" marL="0" rtl="0" algn="l">
              <a:spcBef>
                <a:spcPts val="1200"/>
              </a:spcBef>
              <a:spcAft>
                <a:spcPts val="0"/>
              </a:spcAft>
              <a:buNone/>
            </a:pPr>
            <a:r>
              <a:rPr lang="en-GB" sz="1800">
                <a:solidFill>
                  <a:schemeClr val="dk1"/>
                </a:solidFill>
                <a:highlight>
                  <a:srgbClr val="CFE2F3"/>
                </a:highlight>
                <a:latin typeface="Times New Roman"/>
                <a:ea typeface="Times New Roman"/>
                <a:cs typeface="Times New Roman"/>
                <a:sym typeface="Times New Roman"/>
              </a:rPr>
              <a:t>It is the document responsible to get you a call from the </a:t>
            </a:r>
            <a:r>
              <a:rPr lang="en-GB" sz="1800">
                <a:solidFill>
                  <a:schemeClr val="dk1"/>
                </a:solidFill>
                <a:highlight>
                  <a:srgbClr val="CFE2F3"/>
                </a:highlight>
                <a:latin typeface="Times New Roman"/>
                <a:ea typeface="Times New Roman"/>
                <a:cs typeface="Times New Roman"/>
                <a:sym typeface="Times New Roman"/>
              </a:rPr>
              <a:t>recruitment</a:t>
            </a:r>
            <a:r>
              <a:rPr lang="en-GB" sz="1800">
                <a:solidFill>
                  <a:schemeClr val="dk1"/>
                </a:solidFill>
                <a:highlight>
                  <a:srgbClr val="CFE2F3"/>
                </a:highlight>
                <a:latin typeface="Times New Roman"/>
                <a:ea typeface="Times New Roman"/>
                <a:cs typeface="Times New Roman"/>
                <a:sym typeface="Times New Roman"/>
              </a:rPr>
              <a:t> agency and you can get the job.</a:t>
            </a:r>
            <a:endParaRPr sz="1800">
              <a:solidFill>
                <a:schemeClr val="dk1"/>
              </a:solidFill>
              <a:highlight>
                <a:srgbClr val="CFE2F3"/>
              </a:highlight>
              <a:latin typeface="Times New Roman"/>
              <a:ea typeface="Times New Roman"/>
              <a:cs typeface="Times New Roman"/>
              <a:sym typeface="Times New Roman"/>
            </a:endParaRPr>
          </a:p>
          <a:p>
            <a:pPr indent="0" lvl="0" marL="0" rtl="0" algn="l">
              <a:spcBef>
                <a:spcPts val="1200"/>
              </a:spcBef>
              <a:spcAft>
                <a:spcPts val="0"/>
              </a:spcAft>
              <a:buNone/>
            </a:pPr>
            <a:r>
              <a:rPr lang="en-GB" sz="1800">
                <a:solidFill>
                  <a:schemeClr val="dk1"/>
                </a:solidFill>
                <a:highlight>
                  <a:srgbClr val="CFE2F3"/>
                </a:highlight>
                <a:latin typeface="Times New Roman"/>
                <a:ea typeface="Times New Roman"/>
                <a:cs typeface="Times New Roman"/>
                <a:sym typeface="Times New Roman"/>
              </a:rPr>
              <a:t>You should be careful while drafting your C. V. </a:t>
            </a:r>
            <a:endParaRPr sz="1800">
              <a:solidFill>
                <a:schemeClr val="dk1"/>
              </a:solidFill>
              <a:highlight>
                <a:srgbClr val="CFE2F3"/>
              </a:highlight>
              <a:latin typeface="Times New Roman"/>
              <a:ea typeface="Times New Roman"/>
              <a:cs typeface="Times New Roman"/>
              <a:sym typeface="Times New Roman"/>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
        <p:nvSpPr>
          <p:cNvPr id="63" name="Google Shape;63;p14"/>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GB"/>
              <a:t>google images</a:t>
            </a:r>
            <a:endParaRPr/>
          </a:p>
        </p:txBody>
      </p:sp>
      <p:pic>
        <p:nvPicPr>
          <p:cNvPr id="64" name="Google Shape;64;p14"/>
          <p:cNvPicPr preferRelativeResize="0"/>
          <p:nvPr/>
        </p:nvPicPr>
        <p:blipFill>
          <a:blip r:embed="rId3">
            <a:alphaModFix/>
          </a:blip>
          <a:stretch>
            <a:fillRect/>
          </a:stretch>
        </p:blipFill>
        <p:spPr>
          <a:xfrm>
            <a:off x="4899350" y="109175"/>
            <a:ext cx="3697449" cy="393054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5"/>
          <p:cNvSpPr txBox="1"/>
          <p:nvPr>
            <p:ph type="title"/>
          </p:nvPr>
        </p:nvSpPr>
        <p:spPr>
          <a:xfrm>
            <a:off x="311700" y="136475"/>
            <a:ext cx="8520600" cy="586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SzPts val="990"/>
              <a:buNone/>
            </a:pPr>
            <a:r>
              <a:rPr b="1" lang="en-GB" sz="2120">
                <a:latin typeface="Times New Roman"/>
                <a:ea typeface="Times New Roman"/>
                <a:cs typeface="Times New Roman"/>
                <a:sym typeface="Times New Roman"/>
              </a:rPr>
              <a:t>The Terms </a:t>
            </a:r>
            <a:endParaRPr b="1" sz="2120">
              <a:latin typeface="Times New Roman"/>
              <a:ea typeface="Times New Roman"/>
              <a:cs typeface="Times New Roman"/>
              <a:sym typeface="Times New Roman"/>
            </a:endParaRPr>
          </a:p>
        </p:txBody>
      </p:sp>
      <p:sp>
        <p:nvSpPr>
          <p:cNvPr id="70" name="Google Shape;70;p15"/>
          <p:cNvSpPr txBox="1"/>
          <p:nvPr>
            <p:ph idx="1" type="body"/>
          </p:nvPr>
        </p:nvSpPr>
        <p:spPr>
          <a:xfrm>
            <a:off x="311700" y="641350"/>
            <a:ext cx="8520600" cy="43401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b="1" lang="en-GB" sz="1800">
                <a:solidFill>
                  <a:schemeClr val="dk1"/>
                </a:solidFill>
                <a:highlight>
                  <a:srgbClr val="FFF2CC"/>
                </a:highlight>
                <a:latin typeface="Times New Roman"/>
                <a:ea typeface="Times New Roman"/>
                <a:cs typeface="Times New Roman"/>
                <a:sym typeface="Times New Roman"/>
              </a:rPr>
              <a:t>A CV—short for the Latin phrase “curriculum vitae” meaning “course of life”</a:t>
            </a:r>
            <a:endParaRPr b="1" sz="1800">
              <a:solidFill>
                <a:schemeClr val="dk1"/>
              </a:solidFill>
              <a:highlight>
                <a:srgbClr val="FFF2CC"/>
              </a:highlight>
              <a:latin typeface="Times New Roman"/>
              <a:ea typeface="Times New Roman"/>
              <a:cs typeface="Times New Roman"/>
              <a:sym typeface="Times New Roman"/>
            </a:endParaRPr>
          </a:p>
          <a:p>
            <a:pPr indent="0" lvl="0" marL="0" rtl="0" algn="just">
              <a:spcBef>
                <a:spcPts val="1200"/>
              </a:spcBef>
              <a:spcAft>
                <a:spcPts val="0"/>
              </a:spcAft>
              <a:buNone/>
            </a:pPr>
            <a:r>
              <a:rPr b="1" lang="en-GB" sz="1800">
                <a:solidFill>
                  <a:schemeClr val="dk1"/>
                </a:solidFill>
                <a:highlight>
                  <a:srgbClr val="FFF2CC"/>
                </a:highlight>
                <a:latin typeface="Times New Roman"/>
                <a:ea typeface="Times New Roman"/>
                <a:cs typeface="Times New Roman"/>
                <a:sym typeface="Times New Roman"/>
              </a:rPr>
              <a:t>It is a detailed document highlighting your professional and academic history. </a:t>
            </a:r>
            <a:endParaRPr b="1" sz="1800">
              <a:solidFill>
                <a:schemeClr val="dk1"/>
              </a:solidFill>
              <a:highlight>
                <a:srgbClr val="FFF2CC"/>
              </a:highlight>
              <a:latin typeface="Times New Roman"/>
              <a:ea typeface="Times New Roman"/>
              <a:cs typeface="Times New Roman"/>
              <a:sym typeface="Times New Roman"/>
            </a:endParaRPr>
          </a:p>
          <a:p>
            <a:pPr indent="0" lvl="0" marL="0" rtl="0" algn="just">
              <a:spcBef>
                <a:spcPts val="1200"/>
              </a:spcBef>
              <a:spcAft>
                <a:spcPts val="0"/>
              </a:spcAft>
              <a:buNone/>
            </a:pPr>
            <a:r>
              <a:rPr b="1" lang="en-GB" sz="1800">
                <a:solidFill>
                  <a:schemeClr val="dk1"/>
                </a:solidFill>
                <a:highlight>
                  <a:srgbClr val="FFF2CC"/>
                </a:highlight>
                <a:latin typeface="Times New Roman"/>
                <a:ea typeface="Times New Roman"/>
                <a:cs typeface="Times New Roman"/>
                <a:sym typeface="Times New Roman"/>
              </a:rPr>
              <a:t>CVs typically include information like work experience, achievements and awards, scholarships or grants you’ve earned, coursework, research projects and publications of your work. </a:t>
            </a:r>
            <a:endParaRPr b="1" sz="1800">
              <a:solidFill>
                <a:schemeClr val="dk1"/>
              </a:solidFill>
              <a:highlight>
                <a:srgbClr val="FFF2CC"/>
              </a:highlight>
              <a:latin typeface="Times New Roman"/>
              <a:ea typeface="Times New Roman"/>
              <a:cs typeface="Times New Roman"/>
              <a:sym typeface="Times New Roman"/>
            </a:endParaRPr>
          </a:p>
          <a:p>
            <a:pPr indent="0" lvl="0" marL="0" rtl="0" algn="just">
              <a:spcBef>
                <a:spcPts val="1200"/>
              </a:spcBef>
              <a:spcAft>
                <a:spcPts val="1200"/>
              </a:spcAft>
              <a:buNone/>
            </a:pPr>
            <a:r>
              <a:rPr b="1" lang="en-GB" sz="1800">
                <a:solidFill>
                  <a:schemeClr val="dk1"/>
                </a:solidFill>
                <a:highlight>
                  <a:srgbClr val="FFF2CC"/>
                </a:highlight>
                <a:latin typeface="Times New Roman"/>
                <a:ea typeface="Times New Roman"/>
                <a:cs typeface="Times New Roman"/>
                <a:sym typeface="Times New Roman"/>
              </a:rPr>
              <a:t>A CV is typically two or three pages long. </a:t>
            </a:r>
            <a:endParaRPr b="1" sz="1800">
              <a:solidFill>
                <a:schemeClr val="dk1"/>
              </a:solidFill>
              <a:highlight>
                <a:srgbClr val="FFF2CC"/>
              </a:highlight>
              <a:latin typeface="Times New Roman"/>
              <a:ea typeface="Times New Roman"/>
              <a:cs typeface="Times New Roman"/>
              <a:sym typeface="Times New Roman"/>
            </a:endParaRPr>
          </a:p>
        </p:txBody>
      </p:sp>
      <p:sp>
        <p:nvSpPr>
          <p:cNvPr id="71" name="Google Shape;71;p15"/>
          <p:cNvSpPr txBox="1"/>
          <p:nvPr>
            <p:ph idx="2" type="body"/>
          </p:nvPr>
        </p:nvSpPr>
        <p:spPr>
          <a:xfrm>
            <a:off x="6455400" y="354850"/>
            <a:ext cx="2376900" cy="2865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6"/>
          <p:cNvSpPr txBox="1"/>
          <p:nvPr>
            <p:ph type="title"/>
          </p:nvPr>
        </p:nvSpPr>
        <p:spPr>
          <a:xfrm>
            <a:off x="311700" y="150125"/>
            <a:ext cx="8520600" cy="450300"/>
          </a:xfrm>
          <a:prstGeom prst="rect">
            <a:avLst/>
          </a:prstGeom>
        </p:spPr>
        <p:txBody>
          <a:bodyPr anchorCtr="0" anchor="t" bIns="91425" lIns="91425" spcFirstLastPara="1" rIns="91425" wrap="square" tIns="91425">
            <a:noAutofit/>
          </a:bodyPr>
          <a:lstStyle/>
          <a:p>
            <a:pPr indent="0" lvl="0" marL="0" rtl="0" algn="l">
              <a:lnSpc>
                <a:spcPct val="115000"/>
              </a:lnSpc>
              <a:spcBef>
                <a:spcPts val="1800"/>
              </a:spcBef>
              <a:spcAft>
                <a:spcPts val="0"/>
              </a:spcAft>
              <a:buClr>
                <a:schemeClr val="dk1"/>
              </a:buClr>
              <a:buSzPts val="990"/>
              <a:buFont typeface="Arial"/>
              <a:buNone/>
            </a:pPr>
            <a:r>
              <a:rPr b="1" lang="en-GB" sz="2230">
                <a:solidFill>
                  <a:srgbClr val="2D2D2D"/>
                </a:solidFill>
                <a:highlight>
                  <a:srgbClr val="FFFFFF"/>
                </a:highlight>
                <a:latin typeface="Times New Roman"/>
                <a:ea typeface="Times New Roman"/>
                <a:cs typeface="Times New Roman"/>
                <a:sym typeface="Times New Roman"/>
              </a:rPr>
              <a:t>CV vs. Resume</a:t>
            </a:r>
            <a:endParaRPr b="1" sz="2230">
              <a:solidFill>
                <a:srgbClr val="2D2D2D"/>
              </a:solidFill>
              <a:highlight>
                <a:srgbClr val="FFFFFF"/>
              </a:highlight>
              <a:latin typeface="Times New Roman"/>
              <a:ea typeface="Times New Roman"/>
              <a:cs typeface="Times New Roman"/>
              <a:sym typeface="Times New Roman"/>
            </a:endParaRPr>
          </a:p>
          <a:p>
            <a:pPr indent="0" lvl="0" marL="0" rtl="0" algn="l">
              <a:spcBef>
                <a:spcPts val="400"/>
              </a:spcBef>
              <a:spcAft>
                <a:spcPts val="0"/>
              </a:spcAft>
              <a:buSzPts val="990"/>
              <a:buNone/>
            </a:pPr>
            <a:r>
              <a:t/>
            </a:r>
            <a:endParaRPr sz="2520"/>
          </a:p>
        </p:txBody>
      </p:sp>
      <p:sp>
        <p:nvSpPr>
          <p:cNvPr id="77" name="Google Shape;77;p16"/>
          <p:cNvSpPr txBox="1"/>
          <p:nvPr>
            <p:ph idx="1" type="body"/>
          </p:nvPr>
        </p:nvSpPr>
        <p:spPr>
          <a:xfrm>
            <a:off x="78100" y="600425"/>
            <a:ext cx="8981700" cy="44427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852"/>
              <a:buFont typeface="Arial"/>
              <a:buNone/>
            </a:pPr>
            <a:r>
              <a:rPr b="1" lang="en-GB" sz="1417">
                <a:solidFill>
                  <a:schemeClr val="dk1"/>
                </a:solidFill>
                <a:highlight>
                  <a:srgbClr val="FFF2CC"/>
                </a:highlight>
                <a:latin typeface="Times New Roman"/>
                <a:ea typeface="Times New Roman"/>
                <a:cs typeface="Times New Roman"/>
                <a:sym typeface="Times New Roman"/>
              </a:rPr>
              <a:t>A </a:t>
            </a:r>
            <a:r>
              <a:rPr b="1" i="1" lang="en-GB" sz="1417">
                <a:solidFill>
                  <a:schemeClr val="dk1"/>
                </a:solidFill>
                <a:highlight>
                  <a:srgbClr val="FFF2CC"/>
                </a:highlight>
                <a:latin typeface="Times New Roman"/>
                <a:ea typeface="Times New Roman"/>
                <a:cs typeface="Times New Roman"/>
                <a:sym typeface="Times New Roman"/>
              </a:rPr>
              <a:t>CV and Resume </a:t>
            </a:r>
            <a:r>
              <a:rPr b="1" lang="en-GB" sz="1417">
                <a:solidFill>
                  <a:schemeClr val="dk1"/>
                </a:solidFill>
                <a:highlight>
                  <a:srgbClr val="FFF2CC"/>
                </a:highlight>
                <a:latin typeface="Times New Roman"/>
                <a:ea typeface="Times New Roman"/>
                <a:cs typeface="Times New Roman"/>
                <a:sym typeface="Times New Roman"/>
              </a:rPr>
              <a:t>are similar -  they’re both documents that summarize your professional history, education, skills and achievements. They’re also both documents which provide an employer for consideration for an open position.</a:t>
            </a:r>
            <a:endParaRPr b="1" sz="1417">
              <a:solidFill>
                <a:schemeClr val="dk1"/>
              </a:solidFill>
              <a:highlight>
                <a:srgbClr val="FFF2CC"/>
              </a:highlight>
              <a:latin typeface="Times New Roman"/>
              <a:ea typeface="Times New Roman"/>
              <a:cs typeface="Times New Roman"/>
              <a:sym typeface="Times New Roman"/>
            </a:endParaRPr>
          </a:p>
          <a:p>
            <a:pPr indent="0" lvl="0" marL="0" rtl="0" algn="l">
              <a:spcBef>
                <a:spcPts val="1200"/>
              </a:spcBef>
              <a:spcAft>
                <a:spcPts val="0"/>
              </a:spcAft>
              <a:buSzPts val="852"/>
              <a:buNone/>
            </a:pPr>
            <a:r>
              <a:rPr b="1" lang="en-GB" sz="1495">
                <a:solidFill>
                  <a:schemeClr val="dk1"/>
                </a:solidFill>
                <a:highlight>
                  <a:srgbClr val="FFF2CC"/>
                </a:highlight>
                <a:latin typeface="Times New Roman"/>
                <a:ea typeface="Times New Roman"/>
                <a:cs typeface="Times New Roman"/>
                <a:sym typeface="Times New Roman"/>
              </a:rPr>
              <a:t>But -</a:t>
            </a:r>
            <a:endParaRPr b="1" sz="1495">
              <a:solidFill>
                <a:schemeClr val="dk1"/>
              </a:solidFill>
              <a:highlight>
                <a:srgbClr val="FFF2CC"/>
              </a:highlight>
              <a:latin typeface="Times New Roman"/>
              <a:ea typeface="Times New Roman"/>
              <a:cs typeface="Times New Roman"/>
              <a:sym typeface="Times New Roman"/>
            </a:endParaRPr>
          </a:p>
          <a:p>
            <a:pPr indent="0" lvl="0" marL="0" rtl="0" algn="l">
              <a:spcBef>
                <a:spcPts val="1200"/>
              </a:spcBef>
              <a:spcAft>
                <a:spcPts val="0"/>
              </a:spcAft>
              <a:buSzPts val="852"/>
              <a:buNone/>
            </a:pPr>
            <a:r>
              <a:rPr b="1" lang="en-GB" sz="1495">
                <a:solidFill>
                  <a:schemeClr val="dk1"/>
                </a:solidFill>
                <a:highlight>
                  <a:srgbClr val="FFF2CC"/>
                </a:highlight>
                <a:latin typeface="Times New Roman"/>
                <a:ea typeface="Times New Roman"/>
                <a:cs typeface="Times New Roman"/>
                <a:sym typeface="Times New Roman"/>
              </a:rPr>
              <a:t>It is important to note that in the United States and most of Europe, Resumes and CVs are not interchangeable. </a:t>
            </a:r>
            <a:endParaRPr b="1" sz="1495">
              <a:solidFill>
                <a:schemeClr val="dk1"/>
              </a:solidFill>
              <a:highlight>
                <a:srgbClr val="FFF2CC"/>
              </a:highlight>
              <a:latin typeface="Times New Roman"/>
              <a:ea typeface="Times New Roman"/>
              <a:cs typeface="Times New Roman"/>
              <a:sym typeface="Times New Roman"/>
            </a:endParaRPr>
          </a:p>
          <a:p>
            <a:pPr indent="0" lvl="0" marL="0" rtl="0" algn="l">
              <a:spcBef>
                <a:spcPts val="1200"/>
              </a:spcBef>
              <a:spcAft>
                <a:spcPts val="0"/>
              </a:spcAft>
              <a:buSzPts val="852"/>
              <a:buNone/>
            </a:pPr>
            <a:r>
              <a:rPr b="1" lang="en-GB" sz="1495">
                <a:solidFill>
                  <a:schemeClr val="dk1"/>
                </a:solidFill>
                <a:highlight>
                  <a:srgbClr val="FFF2CC"/>
                </a:highlight>
                <a:latin typeface="Times New Roman"/>
                <a:ea typeface="Times New Roman"/>
                <a:cs typeface="Times New Roman"/>
                <a:sym typeface="Times New Roman"/>
              </a:rPr>
              <a:t>A resume is typically a one-page document that provides a concise overview of your previous roles, skills and details about your education. </a:t>
            </a:r>
            <a:r>
              <a:rPr b="1" i="1" lang="en-GB" sz="1595">
                <a:solidFill>
                  <a:schemeClr val="dk1"/>
                </a:solidFill>
                <a:highlight>
                  <a:srgbClr val="FFF2CC"/>
                </a:highlight>
                <a:latin typeface="Times New Roman"/>
                <a:ea typeface="Times New Roman"/>
                <a:cs typeface="Times New Roman"/>
                <a:sym typeface="Times New Roman"/>
              </a:rPr>
              <a:t>The French word résumé translates to “abstract” or “summary.” </a:t>
            </a:r>
            <a:endParaRPr b="1" i="1" sz="1595">
              <a:solidFill>
                <a:schemeClr val="dk1"/>
              </a:solidFill>
              <a:highlight>
                <a:srgbClr val="FFF2CC"/>
              </a:highlight>
              <a:latin typeface="Times New Roman"/>
              <a:ea typeface="Times New Roman"/>
              <a:cs typeface="Times New Roman"/>
              <a:sym typeface="Times New Roman"/>
            </a:endParaRPr>
          </a:p>
          <a:p>
            <a:pPr indent="0" lvl="0" marL="0" rtl="0" algn="l">
              <a:spcBef>
                <a:spcPts val="1200"/>
              </a:spcBef>
              <a:spcAft>
                <a:spcPts val="0"/>
              </a:spcAft>
              <a:buSzPts val="852"/>
              <a:buNone/>
            </a:pPr>
            <a:r>
              <a:rPr b="1" lang="en-GB" sz="1495">
                <a:solidFill>
                  <a:schemeClr val="dk1"/>
                </a:solidFill>
                <a:highlight>
                  <a:srgbClr val="FFF2CC"/>
                </a:highlight>
                <a:latin typeface="Times New Roman"/>
                <a:ea typeface="Times New Roman"/>
                <a:cs typeface="Times New Roman"/>
                <a:sym typeface="Times New Roman"/>
              </a:rPr>
              <a:t>A CV, on the other hand, is typically a longer, more detailed document focused largely on academic coursework and research. CVs are commonly required in the area such as education and academia as well as science and research.</a:t>
            </a:r>
            <a:endParaRPr b="1" sz="1495">
              <a:solidFill>
                <a:schemeClr val="dk1"/>
              </a:solidFill>
              <a:highlight>
                <a:srgbClr val="FFF2CC"/>
              </a:highlight>
              <a:latin typeface="Times New Roman"/>
              <a:ea typeface="Times New Roman"/>
              <a:cs typeface="Times New Roman"/>
              <a:sym typeface="Times New Roman"/>
            </a:endParaRPr>
          </a:p>
          <a:p>
            <a:pPr indent="0" lvl="0" marL="0" rtl="0" algn="l">
              <a:spcBef>
                <a:spcPts val="1200"/>
              </a:spcBef>
              <a:spcAft>
                <a:spcPts val="0"/>
              </a:spcAft>
              <a:buSzPts val="852"/>
              <a:buNone/>
            </a:pPr>
            <a:r>
              <a:rPr b="1" i="1" lang="en-GB" sz="1340">
                <a:solidFill>
                  <a:schemeClr val="dk1"/>
                </a:solidFill>
                <a:highlight>
                  <a:srgbClr val="FFF2CC"/>
                </a:highlight>
                <a:latin typeface="Times New Roman"/>
                <a:ea typeface="Times New Roman"/>
                <a:cs typeface="Times New Roman"/>
                <a:sym typeface="Times New Roman"/>
              </a:rPr>
              <a:t>There are a few exceptions, however. In India, South Africa and Australia, the terms CV and resume are interchangeable.</a:t>
            </a:r>
            <a:endParaRPr b="1" i="1" sz="1340">
              <a:solidFill>
                <a:schemeClr val="dk1"/>
              </a:solidFill>
              <a:highlight>
                <a:srgbClr val="FFF2CC"/>
              </a:highlight>
              <a:latin typeface="Times New Roman"/>
              <a:ea typeface="Times New Roman"/>
              <a:cs typeface="Times New Roman"/>
              <a:sym typeface="Times New Roman"/>
            </a:endParaRPr>
          </a:p>
          <a:p>
            <a:pPr indent="0" lvl="0" marL="0" rtl="0" algn="l">
              <a:spcBef>
                <a:spcPts val="1200"/>
              </a:spcBef>
              <a:spcAft>
                <a:spcPts val="0"/>
              </a:spcAft>
              <a:buClr>
                <a:schemeClr val="dk1"/>
              </a:buClr>
              <a:buSzPts val="852"/>
              <a:buFont typeface="Arial"/>
              <a:buNone/>
            </a:pPr>
            <a:r>
              <a:t/>
            </a:r>
            <a:endParaRPr b="1" i="1" sz="1340">
              <a:solidFill>
                <a:schemeClr val="dk1"/>
              </a:solidFill>
              <a:highlight>
                <a:srgbClr val="FFFFFF"/>
              </a:highlight>
              <a:latin typeface="Times New Roman"/>
              <a:ea typeface="Times New Roman"/>
              <a:cs typeface="Times New Roman"/>
              <a:sym typeface="Times New Roman"/>
            </a:endParaRPr>
          </a:p>
          <a:p>
            <a:pPr indent="0" lvl="0" marL="0" rtl="0" algn="l">
              <a:spcBef>
                <a:spcPts val="1200"/>
              </a:spcBef>
              <a:spcAft>
                <a:spcPts val="1200"/>
              </a:spcAft>
              <a:buSzPts val="852"/>
              <a:buNone/>
            </a:pPr>
            <a:r>
              <a:t/>
            </a:r>
            <a:endParaRPr sz="1085"/>
          </a:p>
        </p:txBody>
      </p:sp>
      <p:sp>
        <p:nvSpPr>
          <p:cNvPr id="78" name="Google Shape;78;p16"/>
          <p:cNvSpPr txBox="1"/>
          <p:nvPr>
            <p:ph idx="2" type="body"/>
          </p:nvPr>
        </p:nvSpPr>
        <p:spPr>
          <a:xfrm>
            <a:off x="8598100" y="204725"/>
            <a:ext cx="234300" cy="240300"/>
          </a:xfrm>
          <a:prstGeom prst="rect">
            <a:avLst/>
          </a:prstGeom>
        </p:spPr>
        <p:txBody>
          <a:bodyPr anchorCtr="0" anchor="t" bIns="91425" lIns="91425" spcFirstLastPara="1" rIns="91425" wrap="square" tIns="91425">
            <a:normAutofit fontScale="25000"/>
          </a:bodyPr>
          <a:lstStyle/>
          <a:p>
            <a:pPr indent="0" lvl="0" marL="0" rtl="0" algn="l">
              <a:spcBef>
                <a:spcPts val="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type="title"/>
          </p:nvPr>
        </p:nvSpPr>
        <p:spPr>
          <a:xfrm>
            <a:off x="490250" y="450150"/>
            <a:ext cx="7119000" cy="4090800"/>
          </a:xfrm>
          <a:prstGeom prst="rect">
            <a:avLst/>
          </a:prstGeom>
        </p:spPr>
        <p:txBody>
          <a:bodyPr anchorCtr="0" anchor="ctr" bIns="91425" lIns="91425" spcFirstLastPara="1" rIns="91425" wrap="square" tIns="91425">
            <a:normAutofit/>
          </a:bodyPr>
          <a:lstStyle/>
          <a:p>
            <a:pPr indent="0" lvl="0" marL="0" rtl="0" algn="l">
              <a:lnSpc>
                <a:spcPct val="115000"/>
              </a:lnSpc>
              <a:spcBef>
                <a:spcPts val="1800"/>
              </a:spcBef>
              <a:spcAft>
                <a:spcPts val="0"/>
              </a:spcAft>
              <a:buClr>
                <a:schemeClr val="dk1"/>
              </a:buClr>
              <a:buSzPts val="1100"/>
              <a:buFont typeface="Arial"/>
              <a:buNone/>
            </a:pPr>
            <a:r>
              <a:rPr b="1" lang="en-GB" sz="2300">
                <a:highlight>
                  <a:srgbClr val="FCE5CD"/>
                </a:highlight>
                <a:latin typeface="Times New Roman"/>
                <a:ea typeface="Times New Roman"/>
                <a:cs typeface="Times New Roman"/>
                <a:sym typeface="Times New Roman"/>
              </a:rPr>
              <a:t>How to write a CV </a:t>
            </a:r>
            <a:endParaRPr b="1" sz="2300">
              <a:highlight>
                <a:srgbClr val="FCE5CD"/>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b="1" lang="en-GB" sz="1600">
                <a:highlight>
                  <a:srgbClr val="FCE5CD"/>
                </a:highlight>
                <a:latin typeface="Times New Roman"/>
                <a:ea typeface="Times New Roman"/>
                <a:cs typeface="Times New Roman"/>
                <a:sym typeface="Times New Roman"/>
              </a:rPr>
              <a:t>Writing a CV involves organizing your content into six main segments. They include:</a:t>
            </a:r>
            <a:endParaRPr b="1" sz="1600">
              <a:highlight>
                <a:srgbClr val="FCE5CD"/>
              </a:highlight>
              <a:latin typeface="Times New Roman"/>
              <a:ea typeface="Times New Roman"/>
              <a:cs typeface="Times New Roman"/>
              <a:sym typeface="Times New Roman"/>
            </a:endParaRPr>
          </a:p>
          <a:p>
            <a:pPr indent="-336550" lvl="0" marL="457200" rtl="0" algn="l">
              <a:lnSpc>
                <a:spcPct val="115000"/>
              </a:lnSpc>
              <a:spcBef>
                <a:spcPts val="1200"/>
              </a:spcBef>
              <a:spcAft>
                <a:spcPts val="0"/>
              </a:spcAft>
              <a:buSzPts val="1700"/>
              <a:buFont typeface="Times New Roman"/>
              <a:buAutoNum type="arabicPeriod"/>
            </a:pPr>
            <a:r>
              <a:rPr b="1" lang="en-GB" sz="1600">
                <a:highlight>
                  <a:srgbClr val="FCE5CD"/>
                </a:highlight>
                <a:latin typeface="Times New Roman"/>
                <a:ea typeface="Times New Roman"/>
                <a:cs typeface="Times New Roman"/>
                <a:sym typeface="Times New Roman"/>
              </a:rPr>
              <a:t>Contact information</a:t>
            </a:r>
            <a:endParaRPr b="1" sz="1600">
              <a:highlight>
                <a:srgbClr val="FCE5CD"/>
              </a:highlight>
              <a:latin typeface="Times New Roman"/>
              <a:ea typeface="Times New Roman"/>
              <a:cs typeface="Times New Roman"/>
              <a:sym typeface="Times New Roman"/>
            </a:endParaRPr>
          </a:p>
          <a:p>
            <a:pPr indent="-336550" lvl="0" marL="457200" rtl="0" algn="l">
              <a:lnSpc>
                <a:spcPct val="115000"/>
              </a:lnSpc>
              <a:spcBef>
                <a:spcPts val="0"/>
              </a:spcBef>
              <a:spcAft>
                <a:spcPts val="0"/>
              </a:spcAft>
              <a:buSzPts val="1700"/>
              <a:buFont typeface="Times New Roman"/>
              <a:buAutoNum type="arabicPeriod"/>
            </a:pPr>
            <a:r>
              <a:rPr b="1" lang="en-GB" sz="1600">
                <a:highlight>
                  <a:srgbClr val="FCE5CD"/>
                </a:highlight>
                <a:latin typeface="Times New Roman"/>
                <a:ea typeface="Times New Roman"/>
                <a:cs typeface="Times New Roman"/>
                <a:sym typeface="Times New Roman"/>
              </a:rPr>
              <a:t>Personal statement/profile</a:t>
            </a:r>
            <a:endParaRPr b="1" sz="1600">
              <a:highlight>
                <a:srgbClr val="FCE5CD"/>
              </a:highlight>
              <a:latin typeface="Times New Roman"/>
              <a:ea typeface="Times New Roman"/>
              <a:cs typeface="Times New Roman"/>
              <a:sym typeface="Times New Roman"/>
            </a:endParaRPr>
          </a:p>
          <a:p>
            <a:pPr indent="-336550" lvl="0" marL="457200" rtl="0" algn="l">
              <a:lnSpc>
                <a:spcPct val="115000"/>
              </a:lnSpc>
              <a:spcBef>
                <a:spcPts val="0"/>
              </a:spcBef>
              <a:spcAft>
                <a:spcPts val="0"/>
              </a:spcAft>
              <a:buSzPts val="1700"/>
              <a:buFont typeface="Times New Roman"/>
              <a:buAutoNum type="arabicPeriod"/>
            </a:pPr>
            <a:r>
              <a:rPr b="1" lang="en-GB" sz="1600">
                <a:highlight>
                  <a:srgbClr val="FCE5CD"/>
                </a:highlight>
                <a:latin typeface="Times New Roman"/>
                <a:ea typeface="Times New Roman"/>
                <a:cs typeface="Times New Roman"/>
                <a:sym typeface="Times New Roman"/>
              </a:rPr>
              <a:t>Work experience</a:t>
            </a:r>
            <a:endParaRPr b="1" sz="1600">
              <a:highlight>
                <a:srgbClr val="FCE5CD"/>
              </a:highlight>
              <a:latin typeface="Times New Roman"/>
              <a:ea typeface="Times New Roman"/>
              <a:cs typeface="Times New Roman"/>
              <a:sym typeface="Times New Roman"/>
            </a:endParaRPr>
          </a:p>
          <a:p>
            <a:pPr indent="-336550" lvl="0" marL="457200" rtl="0" algn="l">
              <a:lnSpc>
                <a:spcPct val="115000"/>
              </a:lnSpc>
              <a:spcBef>
                <a:spcPts val="0"/>
              </a:spcBef>
              <a:spcAft>
                <a:spcPts val="0"/>
              </a:spcAft>
              <a:buSzPts val="1700"/>
              <a:buFont typeface="Times New Roman"/>
              <a:buAutoNum type="arabicPeriod"/>
            </a:pPr>
            <a:r>
              <a:rPr b="1" lang="en-GB" sz="1600">
                <a:highlight>
                  <a:srgbClr val="FCE5CD"/>
                </a:highlight>
                <a:latin typeface="Times New Roman"/>
                <a:ea typeface="Times New Roman"/>
                <a:cs typeface="Times New Roman"/>
                <a:sym typeface="Times New Roman"/>
              </a:rPr>
              <a:t>Education</a:t>
            </a:r>
            <a:endParaRPr b="1" sz="1600">
              <a:highlight>
                <a:srgbClr val="FCE5CD"/>
              </a:highlight>
              <a:latin typeface="Times New Roman"/>
              <a:ea typeface="Times New Roman"/>
              <a:cs typeface="Times New Roman"/>
              <a:sym typeface="Times New Roman"/>
            </a:endParaRPr>
          </a:p>
          <a:p>
            <a:pPr indent="-336550" lvl="0" marL="457200" rtl="0" algn="l">
              <a:lnSpc>
                <a:spcPct val="115000"/>
              </a:lnSpc>
              <a:spcBef>
                <a:spcPts val="0"/>
              </a:spcBef>
              <a:spcAft>
                <a:spcPts val="0"/>
              </a:spcAft>
              <a:buSzPts val="1700"/>
              <a:buFont typeface="Times New Roman"/>
              <a:buAutoNum type="arabicPeriod"/>
            </a:pPr>
            <a:r>
              <a:rPr b="1" lang="en-GB" sz="1600">
                <a:highlight>
                  <a:srgbClr val="FCE5CD"/>
                </a:highlight>
                <a:latin typeface="Times New Roman"/>
                <a:ea typeface="Times New Roman"/>
                <a:cs typeface="Times New Roman"/>
                <a:sym typeface="Times New Roman"/>
              </a:rPr>
              <a:t>Skills</a:t>
            </a:r>
            <a:endParaRPr b="1" sz="1600">
              <a:highlight>
                <a:srgbClr val="FCE5CD"/>
              </a:highlight>
              <a:latin typeface="Times New Roman"/>
              <a:ea typeface="Times New Roman"/>
              <a:cs typeface="Times New Roman"/>
              <a:sym typeface="Times New Roman"/>
            </a:endParaRPr>
          </a:p>
          <a:p>
            <a:pPr indent="-336550" lvl="0" marL="457200" rtl="0" algn="l">
              <a:lnSpc>
                <a:spcPct val="115000"/>
              </a:lnSpc>
              <a:spcBef>
                <a:spcPts val="0"/>
              </a:spcBef>
              <a:spcAft>
                <a:spcPts val="0"/>
              </a:spcAft>
              <a:buSzPts val="1700"/>
              <a:buFont typeface="Times New Roman"/>
              <a:buAutoNum type="arabicPeriod"/>
            </a:pPr>
            <a:r>
              <a:rPr b="1" lang="en-GB" sz="1600">
                <a:highlight>
                  <a:srgbClr val="FCE5CD"/>
                </a:highlight>
                <a:latin typeface="Times New Roman"/>
                <a:ea typeface="Times New Roman"/>
                <a:cs typeface="Times New Roman"/>
                <a:sym typeface="Times New Roman"/>
              </a:rPr>
              <a:t>Additional sections </a:t>
            </a:r>
            <a:endParaRPr b="1" sz="1600">
              <a:highlight>
                <a:srgbClr val="FCE5CD"/>
              </a:highlight>
              <a:latin typeface="Times New Roman"/>
              <a:ea typeface="Times New Roman"/>
              <a:cs typeface="Times New Roman"/>
              <a:sym typeface="Times New Roman"/>
            </a:endParaRPr>
          </a:p>
          <a:p>
            <a:pPr indent="0" lvl="0" marL="0" rtl="0" algn="l">
              <a:spcBef>
                <a:spcPts val="1200"/>
              </a:spcBef>
              <a:spcAft>
                <a:spcPts val="0"/>
              </a:spcAft>
              <a:buNone/>
            </a:pPr>
            <a:r>
              <a:t/>
            </a:r>
            <a:endParaRPr b="1" sz="2200">
              <a:highlight>
                <a:srgbClr val="FCE5CD"/>
              </a:highlight>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8"/>
          <p:cNvSpPr txBox="1"/>
          <p:nvPr>
            <p:ph type="title"/>
          </p:nvPr>
        </p:nvSpPr>
        <p:spPr>
          <a:xfrm>
            <a:off x="490250" y="212000"/>
            <a:ext cx="7989300" cy="4094700"/>
          </a:xfrm>
          <a:prstGeom prst="rect">
            <a:avLst/>
          </a:prstGeom>
        </p:spPr>
        <p:txBody>
          <a:bodyPr anchorCtr="0" anchor="ctr" bIns="91425" lIns="91425" spcFirstLastPara="1" rIns="91425" wrap="square" tIns="91425">
            <a:noAutofit/>
          </a:bodyPr>
          <a:lstStyle/>
          <a:p>
            <a:pPr indent="0" lvl="0" marL="0" rtl="0" algn="l">
              <a:lnSpc>
                <a:spcPct val="115000"/>
              </a:lnSpc>
              <a:spcBef>
                <a:spcPts val="1400"/>
              </a:spcBef>
              <a:spcAft>
                <a:spcPts val="0"/>
              </a:spcAft>
              <a:buNone/>
            </a:pPr>
            <a:r>
              <a:t/>
            </a:r>
            <a:endParaRPr b="1" sz="1500">
              <a:highlight>
                <a:srgbClr val="FFFFFF"/>
              </a:highlight>
              <a:latin typeface="Times New Roman"/>
              <a:ea typeface="Times New Roman"/>
              <a:cs typeface="Times New Roman"/>
              <a:sym typeface="Times New Roman"/>
            </a:endParaRPr>
          </a:p>
          <a:p>
            <a:pPr indent="0" lvl="0" marL="0" rtl="0" algn="l">
              <a:lnSpc>
                <a:spcPct val="115000"/>
              </a:lnSpc>
              <a:spcBef>
                <a:spcPts val="1400"/>
              </a:spcBef>
              <a:spcAft>
                <a:spcPts val="0"/>
              </a:spcAft>
              <a:buNone/>
            </a:pPr>
            <a:r>
              <a:t/>
            </a:r>
            <a:endParaRPr b="1" sz="1500">
              <a:highlight>
                <a:srgbClr val="FFFFFF"/>
              </a:highlight>
              <a:latin typeface="Times New Roman"/>
              <a:ea typeface="Times New Roman"/>
              <a:cs typeface="Times New Roman"/>
              <a:sym typeface="Times New Roman"/>
            </a:endParaRPr>
          </a:p>
          <a:p>
            <a:pPr indent="0" lvl="0" marL="0" rtl="0" algn="l">
              <a:lnSpc>
                <a:spcPct val="115000"/>
              </a:lnSpc>
              <a:spcBef>
                <a:spcPts val="1400"/>
              </a:spcBef>
              <a:spcAft>
                <a:spcPts val="0"/>
              </a:spcAft>
              <a:buClr>
                <a:schemeClr val="dk1"/>
              </a:buClr>
              <a:buSzPts val="1100"/>
              <a:buFont typeface="Arial"/>
              <a:buNone/>
            </a:pPr>
            <a:r>
              <a:rPr b="1" lang="en-GB" sz="1500">
                <a:highlight>
                  <a:srgbClr val="FCE5CD"/>
                </a:highlight>
                <a:latin typeface="Times New Roman"/>
                <a:ea typeface="Times New Roman"/>
                <a:cs typeface="Times New Roman"/>
                <a:sym typeface="Times New Roman"/>
              </a:rPr>
              <a:t>1. Contact information</a:t>
            </a:r>
            <a:endParaRPr b="1" sz="1500">
              <a:highlight>
                <a:srgbClr val="FCE5CD"/>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b="1" lang="en-GB" sz="1200">
                <a:highlight>
                  <a:srgbClr val="FCE5CD"/>
                </a:highlight>
                <a:latin typeface="Times New Roman"/>
                <a:ea typeface="Times New Roman"/>
                <a:cs typeface="Times New Roman"/>
                <a:sym typeface="Times New Roman"/>
              </a:rPr>
              <a:t>Your contact information is the first element of the CV and serves as the header of the document. It sits at the top so that interviewers can contact you easily. The section should contain only the following elements:</a:t>
            </a:r>
            <a:endParaRPr b="1" sz="1200">
              <a:highlight>
                <a:srgbClr val="FCE5CD"/>
              </a:highlight>
              <a:latin typeface="Times New Roman"/>
              <a:ea typeface="Times New Roman"/>
              <a:cs typeface="Times New Roman"/>
              <a:sym typeface="Times New Roman"/>
            </a:endParaRPr>
          </a:p>
          <a:p>
            <a:pPr indent="-311150" lvl="0" marL="457200" rtl="0" algn="l">
              <a:lnSpc>
                <a:spcPct val="115000"/>
              </a:lnSpc>
              <a:spcBef>
                <a:spcPts val="1200"/>
              </a:spcBef>
              <a:spcAft>
                <a:spcPts val="0"/>
              </a:spcAft>
              <a:buSzPts val="1300"/>
              <a:buFont typeface="Times New Roman"/>
              <a:buChar char="●"/>
            </a:pPr>
            <a:r>
              <a:rPr b="1" lang="en-GB" sz="1200">
                <a:highlight>
                  <a:srgbClr val="FCE5CD"/>
                </a:highlight>
                <a:latin typeface="Times New Roman"/>
                <a:ea typeface="Times New Roman"/>
                <a:cs typeface="Times New Roman"/>
                <a:sym typeface="Times New Roman"/>
              </a:rPr>
              <a:t>Your full name</a:t>
            </a:r>
            <a:endParaRPr b="1" sz="1200">
              <a:highlight>
                <a:srgbClr val="FCE5CD"/>
              </a:highlight>
              <a:latin typeface="Times New Roman"/>
              <a:ea typeface="Times New Roman"/>
              <a:cs typeface="Times New Roman"/>
              <a:sym typeface="Times New Roman"/>
            </a:endParaRPr>
          </a:p>
          <a:p>
            <a:pPr indent="-311150" lvl="0" marL="457200" rtl="0" algn="l">
              <a:lnSpc>
                <a:spcPct val="115000"/>
              </a:lnSpc>
              <a:spcBef>
                <a:spcPts val="0"/>
              </a:spcBef>
              <a:spcAft>
                <a:spcPts val="0"/>
              </a:spcAft>
              <a:buSzPts val="1300"/>
              <a:buFont typeface="Times New Roman"/>
              <a:buChar char="●"/>
            </a:pPr>
            <a:r>
              <a:rPr b="1" lang="en-GB" sz="1200">
                <a:highlight>
                  <a:srgbClr val="FCE5CD"/>
                </a:highlight>
                <a:latin typeface="Times New Roman"/>
                <a:ea typeface="Times New Roman"/>
                <a:cs typeface="Times New Roman"/>
                <a:sym typeface="Times New Roman"/>
              </a:rPr>
              <a:t>Phone number</a:t>
            </a:r>
            <a:endParaRPr b="1" sz="1200">
              <a:highlight>
                <a:srgbClr val="FCE5CD"/>
              </a:highlight>
              <a:latin typeface="Times New Roman"/>
              <a:ea typeface="Times New Roman"/>
              <a:cs typeface="Times New Roman"/>
              <a:sym typeface="Times New Roman"/>
            </a:endParaRPr>
          </a:p>
          <a:p>
            <a:pPr indent="-311150" lvl="0" marL="457200" rtl="0" algn="l">
              <a:lnSpc>
                <a:spcPct val="115000"/>
              </a:lnSpc>
              <a:spcBef>
                <a:spcPts val="0"/>
              </a:spcBef>
              <a:spcAft>
                <a:spcPts val="0"/>
              </a:spcAft>
              <a:buSzPts val="1300"/>
              <a:buFont typeface="Times New Roman"/>
              <a:buChar char="●"/>
            </a:pPr>
            <a:r>
              <a:rPr b="1" lang="en-GB" sz="1200">
                <a:highlight>
                  <a:srgbClr val="FCE5CD"/>
                </a:highlight>
                <a:latin typeface="Times New Roman"/>
                <a:ea typeface="Times New Roman"/>
                <a:cs typeface="Times New Roman"/>
                <a:sym typeface="Times New Roman"/>
              </a:rPr>
              <a:t>Job title</a:t>
            </a:r>
            <a:endParaRPr b="1" sz="1200">
              <a:highlight>
                <a:srgbClr val="FCE5CD"/>
              </a:highlight>
              <a:latin typeface="Times New Roman"/>
              <a:ea typeface="Times New Roman"/>
              <a:cs typeface="Times New Roman"/>
              <a:sym typeface="Times New Roman"/>
            </a:endParaRPr>
          </a:p>
          <a:p>
            <a:pPr indent="-311150" lvl="0" marL="457200" rtl="0" algn="l">
              <a:lnSpc>
                <a:spcPct val="115000"/>
              </a:lnSpc>
              <a:spcBef>
                <a:spcPts val="0"/>
              </a:spcBef>
              <a:spcAft>
                <a:spcPts val="0"/>
              </a:spcAft>
              <a:buSzPts val="1300"/>
              <a:buFont typeface="Times New Roman"/>
              <a:buChar char="●"/>
            </a:pPr>
            <a:r>
              <a:rPr b="1" lang="en-GB" sz="1200">
                <a:highlight>
                  <a:srgbClr val="FCE5CD"/>
                </a:highlight>
                <a:latin typeface="Times New Roman"/>
                <a:ea typeface="Times New Roman"/>
                <a:cs typeface="Times New Roman"/>
                <a:sym typeface="Times New Roman"/>
              </a:rPr>
              <a:t>Personal email address</a:t>
            </a:r>
            <a:endParaRPr b="1" sz="1200">
              <a:highlight>
                <a:srgbClr val="FCE5CD"/>
              </a:highlight>
              <a:latin typeface="Times New Roman"/>
              <a:ea typeface="Times New Roman"/>
              <a:cs typeface="Times New Roman"/>
              <a:sym typeface="Times New Roman"/>
            </a:endParaRPr>
          </a:p>
          <a:p>
            <a:pPr indent="-311150" lvl="0" marL="457200" rtl="0" algn="l">
              <a:lnSpc>
                <a:spcPct val="115000"/>
              </a:lnSpc>
              <a:spcBef>
                <a:spcPts val="0"/>
              </a:spcBef>
              <a:spcAft>
                <a:spcPts val="0"/>
              </a:spcAft>
              <a:buSzPts val="1300"/>
              <a:buFont typeface="Times New Roman"/>
              <a:buChar char="●"/>
            </a:pPr>
            <a:r>
              <a:rPr b="1" lang="en-GB" sz="1200">
                <a:highlight>
                  <a:srgbClr val="FCE5CD"/>
                </a:highlight>
                <a:latin typeface="Times New Roman"/>
                <a:ea typeface="Times New Roman"/>
                <a:cs typeface="Times New Roman"/>
                <a:sym typeface="Times New Roman"/>
              </a:rPr>
              <a:t>Social media handles (optional)</a:t>
            </a:r>
            <a:endParaRPr b="1" sz="1200">
              <a:highlight>
                <a:srgbClr val="FCE5CD"/>
              </a:highlight>
              <a:latin typeface="Times New Roman"/>
              <a:ea typeface="Times New Roman"/>
              <a:cs typeface="Times New Roman"/>
              <a:sym typeface="Times New Roman"/>
            </a:endParaRPr>
          </a:p>
          <a:p>
            <a:pPr indent="-311150" lvl="0" marL="457200" rtl="0" algn="l">
              <a:lnSpc>
                <a:spcPct val="115000"/>
              </a:lnSpc>
              <a:spcBef>
                <a:spcPts val="0"/>
              </a:spcBef>
              <a:spcAft>
                <a:spcPts val="0"/>
              </a:spcAft>
              <a:buSzPts val="1300"/>
              <a:buFont typeface="Times New Roman"/>
              <a:buChar char="●"/>
            </a:pPr>
            <a:r>
              <a:rPr b="1" lang="en-GB" sz="1200">
                <a:highlight>
                  <a:srgbClr val="FCE5CD"/>
                </a:highlight>
                <a:latin typeface="Times New Roman"/>
                <a:ea typeface="Times New Roman"/>
                <a:cs typeface="Times New Roman"/>
                <a:sym typeface="Times New Roman"/>
              </a:rPr>
              <a:t>Professional website (optional) </a:t>
            </a:r>
            <a:endParaRPr b="1" sz="1200">
              <a:highlight>
                <a:srgbClr val="FCE5CD"/>
              </a:highlight>
              <a:latin typeface="Times New Roman"/>
              <a:ea typeface="Times New Roman"/>
              <a:cs typeface="Times New Roman"/>
              <a:sym typeface="Times New Roman"/>
            </a:endParaRPr>
          </a:p>
          <a:p>
            <a:pPr indent="0" lvl="0" marL="0" rtl="0" algn="l">
              <a:lnSpc>
                <a:spcPct val="115000"/>
              </a:lnSpc>
              <a:spcBef>
                <a:spcPts val="1200"/>
              </a:spcBef>
              <a:spcAft>
                <a:spcPts val="0"/>
              </a:spcAft>
              <a:buNone/>
            </a:pPr>
            <a:r>
              <a:rPr b="1" i="1" lang="en-GB" sz="1400">
                <a:highlight>
                  <a:srgbClr val="FCE5CD"/>
                </a:highlight>
                <a:latin typeface="Times New Roman"/>
                <a:ea typeface="Times New Roman"/>
                <a:cs typeface="Times New Roman"/>
                <a:sym typeface="Times New Roman"/>
              </a:rPr>
              <a:t>Provide </a:t>
            </a:r>
            <a:r>
              <a:rPr b="1" i="1" lang="en-GB" sz="1400">
                <a:highlight>
                  <a:srgbClr val="FCE5CD"/>
                </a:highlight>
                <a:latin typeface="Times New Roman"/>
                <a:ea typeface="Times New Roman"/>
                <a:cs typeface="Times New Roman"/>
                <a:sym typeface="Times New Roman"/>
              </a:rPr>
              <a:t>relevant</a:t>
            </a:r>
            <a:r>
              <a:rPr b="1" i="1" lang="en-GB" sz="1400">
                <a:highlight>
                  <a:srgbClr val="FCE5CD"/>
                </a:highlight>
                <a:latin typeface="Times New Roman"/>
                <a:ea typeface="Times New Roman"/>
                <a:cs typeface="Times New Roman"/>
                <a:sym typeface="Times New Roman"/>
              </a:rPr>
              <a:t>  information mentioned in the job description. </a:t>
            </a:r>
            <a:endParaRPr b="1" i="1" sz="1200">
              <a:highlight>
                <a:srgbClr val="FCE5CD"/>
              </a:highlight>
              <a:latin typeface="Times New Roman"/>
              <a:ea typeface="Times New Roman"/>
              <a:cs typeface="Times New Roman"/>
              <a:sym typeface="Times New Roman"/>
            </a:endParaRPr>
          </a:p>
          <a:p>
            <a:pPr indent="0" lvl="0" marL="457200" rtl="0" algn="l">
              <a:lnSpc>
                <a:spcPct val="115000"/>
              </a:lnSpc>
              <a:spcBef>
                <a:spcPts val="1200"/>
              </a:spcBef>
              <a:spcAft>
                <a:spcPts val="0"/>
              </a:spcAft>
              <a:buNone/>
            </a:pPr>
            <a:r>
              <a:t/>
            </a:r>
            <a:endParaRPr b="1" sz="1200">
              <a:highlight>
                <a:srgbClr val="FFFFFF"/>
              </a:highlight>
              <a:latin typeface="Times New Roman"/>
              <a:ea typeface="Times New Roman"/>
              <a:cs typeface="Times New Roman"/>
              <a:sym typeface="Times New Roman"/>
            </a:endParaRPr>
          </a:p>
          <a:p>
            <a:pPr indent="0" lvl="0" marL="0" rtl="0" algn="l">
              <a:spcBef>
                <a:spcPts val="1200"/>
              </a:spcBef>
              <a:spcAft>
                <a:spcPts val="0"/>
              </a:spcAft>
              <a:buNone/>
            </a:pPr>
            <a:r>
              <a:t/>
            </a:r>
            <a:endParaRPr sz="2000">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9"/>
          <p:cNvSpPr txBox="1"/>
          <p:nvPr>
            <p:ph type="title"/>
          </p:nvPr>
        </p:nvSpPr>
        <p:spPr>
          <a:xfrm>
            <a:off x="167350" y="167350"/>
            <a:ext cx="8847600" cy="4864500"/>
          </a:xfrm>
          <a:prstGeom prst="rect">
            <a:avLst/>
          </a:prstGeom>
        </p:spPr>
        <p:txBody>
          <a:bodyPr anchorCtr="0" anchor="ctr" bIns="91425" lIns="91425" spcFirstLastPara="1" rIns="91425" wrap="square" tIns="91425">
            <a:noAutofit/>
          </a:bodyPr>
          <a:lstStyle/>
          <a:p>
            <a:pPr indent="0" lvl="0" marL="0" rtl="0" algn="l">
              <a:lnSpc>
                <a:spcPct val="115000"/>
              </a:lnSpc>
              <a:spcBef>
                <a:spcPts val="1400"/>
              </a:spcBef>
              <a:spcAft>
                <a:spcPts val="0"/>
              </a:spcAft>
              <a:buSzPts val="990"/>
              <a:buNone/>
            </a:pPr>
            <a:r>
              <a:t/>
            </a:r>
            <a:endParaRPr b="1" sz="1370">
              <a:highlight>
                <a:srgbClr val="FFFFFF"/>
              </a:highlight>
              <a:latin typeface="Times New Roman"/>
              <a:ea typeface="Times New Roman"/>
              <a:cs typeface="Times New Roman"/>
              <a:sym typeface="Times New Roman"/>
            </a:endParaRPr>
          </a:p>
          <a:p>
            <a:pPr indent="0" lvl="0" marL="0" rtl="0" algn="l">
              <a:lnSpc>
                <a:spcPct val="115000"/>
              </a:lnSpc>
              <a:spcBef>
                <a:spcPts val="1400"/>
              </a:spcBef>
              <a:spcAft>
                <a:spcPts val="0"/>
              </a:spcAft>
              <a:buClr>
                <a:schemeClr val="dk1"/>
              </a:buClr>
              <a:buSzPts val="990"/>
              <a:buFont typeface="Arial"/>
              <a:buNone/>
            </a:pPr>
            <a:r>
              <a:rPr b="1" lang="en-GB" sz="1370">
                <a:highlight>
                  <a:srgbClr val="FFF2CC"/>
                </a:highlight>
                <a:latin typeface="Times New Roman"/>
                <a:ea typeface="Times New Roman"/>
                <a:cs typeface="Times New Roman"/>
                <a:sym typeface="Times New Roman"/>
              </a:rPr>
              <a:t>2. Personal statement/profile</a:t>
            </a:r>
            <a:endParaRPr b="1" sz="1370">
              <a:highlight>
                <a:srgbClr val="FFF2CC"/>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990"/>
              <a:buFont typeface="Arial"/>
              <a:buNone/>
            </a:pPr>
            <a:r>
              <a:rPr b="1" lang="en-GB" sz="1100">
                <a:highlight>
                  <a:srgbClr val="FFF2CC"/>
                </a:highlight>
                <a:latin typeface="Times New Roman"/>
                <a:ea typeface="Times New Roman"/>
                <a:cs typeface="Times New Roman"/>
                <a:sym typeface="Times New Roman"/>
              </a:rPr>
              <a:t>A personal statement (or CV personal profile) is a concise statement at the beginning of your CV that describes your top skills and the capabilities you will bring to the role. Mention skills, experience and achievements relevant to the job. The personal profile is not mandatory sometimes. If you include it, keep the profile well-written and original. Include positive words such as confident, adaptable, self-motivated and enthusiastic. </a:t>
            </a:r>
            <a:endParaRPr b="1" sz="1100">
              <a:highlight>
                <a:srgbClr val="FFF2CC"/>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990"/>
              <a:buFont typeface="Arial"/>
              <a:buNone/>
            </a:pPr>
            <a:r>
              <a:rPr b="1" lang="en-GB" sz="1100">
                <a:highlight>
                  <a:srgbClr val="FFF2CC"/>
                </a:highlight>
                <a:latin typeface="Times New Roman"/>
                <a:ea typeface="Times New Roman"/>
                <a:cs typeface="Times New Roman"/>
                <a:sym typeface="Times New Roman"/>
              </a:rPr>
              <a:t>Your CV personal profile should:</a:t>
            </a:r>
            <a:endParaRPr b="1" sz="1100">
              <a:highlight>
                <a:srgbClr val="FFF2CC"/>
              </a:highlight>
              <a:latin typeface="Times New Roman"/>
              <a:ea typeface="Times New Roman"/>
              <a:cs typeface="Times New Roman"/>
              <a:sym typeface="Times New Roman"/>
            </a:endParaRPr>
          </a:p>
          <a:p>
            <a:pPr indent="-304165" lvl="0" marL="457200" rtl="0" algn="l">
              <a:lnSpc>
                <a:spcPct val="115000"/>
              </a:lnSpc>
              <a:spcBef>
                <a:spcPts val="1200"/>
              </a:spcBef>
              <a:spcAft>
                <a:spcPts val="0"/>
              </a:spcAft>
              <a:buSzPts val="1190"/>
              <a:buFont typeface="Times New Roman"/>
              <a:buChar char="●"/>
            </a:pPr>
            <a:r>
              <a:rPr b="1" lang="en-GB" sz="1100">
                <a:highlight>
                  <a:srgbClr val="FFF2CC"/>
                </a:highlight>
                <a:latin typeface="Times New Roman"/>
                <a:ea typeface="Times New Roman"/>
                <a:cs typeface="Times New Roman"/>
                <a:sym typeface="Times New Roman"/>
              </a:rPr>
              <a:t>State who you are </a:t>
            </a:r>
            <a:endParaRPr b="1" sz="1100">
              <a:highlight>
                <a:srgbClr val="FFF2CC"/>
              </a:highlight>
              <a:latin typeface="Times New Roman"/>
              <a:ea typeface="Times New Roman"/>
              <a:cs typeface="Times New Roman"/>
              <a:sym typeface="Times New Roman"/>
            </a:endParaRPr>
          </a:p>
          <a:p>
            <a:pPr indent="-304165" lvl="0" marL="457200" rtl="0" algn="l">
              <a:lnSpc>
                <a:spcPct val="115000"/>
              </a:lnSpc>
              <a:spcBef>
                <a:spcPts val="0"/>
              </a:spcBef>
              <a:spcAft>
                <a:spcPts val="0"/>
              </a:spcAft>
              <a:buSzPts val="1190"/>
              <a:buFont typeface="Times New Roman"/>
              <a:buChar char="●"/>
            </a:pPr>
            <a:r>
              <a:rPr b="1" lang="en-GB" sz="1100">
                <a:highlight>
                  <a:srgbClr val="FFF2CC"/>
                </a:highlight>
                <a:latin typeface="Times New Roman"/>
                <a:ea typeface="Times New Roman"/>
                <a:cs typeface="Times New Roman"/>
                <a:sym typeface="Times New Roman"/>
              </a:rPr>
              <a:t>Outline top skills and achievements</a:t>
            </a:r>
            <a:endParaRPr b="1" sz="1100">
              <a:highlight>
                <a:srgbClr val="FFF2CC"/>
              </a:highlight>
              <a:latin typeface="Times New Roman"/>
              <a:ea typeface="Times New Roman"/>
              <a:cs typeface="Times New Roman"/>
              <a:sym typeface="Times New Roman"/>
            </a:endParaRPr>
          </a:p>
          <a:p>
            <a:pPr indent="-304165" lvl="0" marL="457200" rtl="0" algn="l">
              <a:lnSpc>
                <a:spcPct val="115000"/>
              </a:lnSpc>
              <a:spcBef>
                <a:spcPts val="0"/>
              </a:spcBef>
              <a:spcAft>
                <a:spcPts val="0"/>
              </a:spcAft>
              <a:buSzPts val="1190"/>
              <a:buFont typeface="Times New Roman"/>
              <a:buChar char="●"/>
            </a:pPr>
            <a:r>
              <a:rPr b="1" lang="en-GB" sz="1100">
                <a:highlight>
                  <a:srgbClr val="FFF2CC"/>
                </a:highlight>
                <a:latin typeface="Times New Roman"/>
                <a:ea typeface="Times New Roman"/>
                <a:cs typeface="Times New Roman"/>
                <a:sym typeface="Times New Roman"/>
              </a:rPr>
              <a:t>Your goals as a potential new employee</a:t>
            </a:r>
            <a:endParaRPr b="1" sz="1100">
              <a:highlight>
                <a:srgbClr val="FFF2CC"/>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990"/>
              <a:buFont typeface="Arial"/>
              <a:buNone/>
            </a:pPr>
            <a:r>
              <a:rPr b="1" lang="en-GB" sz="1100">
                <a:highlight>
                  <a:srgbClr val="FFF2CC"/>
                </a:highlight>
                <a:latin typeface="Times New Roman"/>
                <a:ea typeface="Times New Roman"/>
                <a:cs typeface="Times New Roman"/>
                <a:sym typeface="Times New Roman"/>
              </a:rPr>
              <a:t>The following should not be on your CV personal statement/ Resume Profile :</a:t>
            </a:r>
            <a:endParaRPr b="1" sz="1100">
              <a:highlight>
                <a:srgbClr val="FFF2CC"/>
              </a:highlight>
              <a:latin typeface="Times New Roman"/>
              <a:ea typeface="Times New Roman"/>
              <a:cs typeface="Times New Roman"/>
              <a:sym typeface="Times New Roman"/>
            </a:endParaRPr>
          </a:p>
          <a:p>
            <a:pPr indent="-304165" lvl="0" marL="457200" rtl="0" algn="l">
              <a:lnSpc>
                <a:spcPct val="115000"/>
              </a:lnSpc>
              <a:spcBef>
                <a:spcPts val="1200"/>
              </a:spcBef>
              <a:spcAft>
                <a:spcPts val="0"/>
              </a:spcAft>
              <a:buSzPts val="1190"/>
              <a:buFont typeface="Times New Roman"/>
              <a:buChar char="●"/>
            </a:pPr>
            <a:r>
              <a:rPr b="1" lang="en-GB" sz="1100">
                <a:highlight>
                  <a:srgbClr val="FFF2CC"/>
                </a:highlight>
                <a:latin typeface="Times New Roman"/>
                <a:ea typeface="Times New Roman"/>
                <a:cs typeface="Times New Roman"/>
                <a:sym typeface="Times New Roman"/>
              </a:rPr>
              <a:t>Why you are applying for the job</a:t>
            </a:r>
            <a:endParaRPr b="1" sz="1100">
              <a:highlight>
                <a:srgbClr val="FFF2CC"/>
              </a:highlight>
              <a:latin typeface="Times New Roman"/>
              <a:ea typeface="Times New Roman"/>
              <a:cs typeface="Times New Roman"/>
              <a:sym typeface="Times New Roman"/>
            </a:endParaRPr>
          </a:p>
          <a:p>
            <a:pPr indent="-304165" lvl="0" marL="457200" rtl="0" algn="l">
              <a:lnSpc>
                <a:spcPct val="115000"/>
              </a:lnSpc>
              <a:spcBef>
                <a:spcPts val="0"/>
              </a:spcBef>
              <a:spcAft>
                <a:spcPts val="0"/>
              </a:spcAft>
              <a:buSzPts val="1190"/>
              <a:buFont typeface="Times New Roman"/>
              <a:buChar char="●"/>
            </a:pPr>
            <a:r>
              <a:rPr b="1" lang="en-GB" sz="1100">
                <a:highlight>
                  <a:srgbClr val="FFF2CC"/>
                </a:highlight>
                <a:latin typeface="Times New Roman"/>
                <a:ea typeface="Times New Roman"/>
                <a:cs typeface="Times New Roman"/>
                <a:sym typeface="Times New Roman"/>
              </a:rPr>
              <a:t>Why you left your former employer</a:t>
            </a:r>
            <a:endParaRPr b="1" sz="1100">
              <a:highlight>
                <a:srgbClr val="FFF2CC"/>
              </a:highlight>
              <a:latin typeface="Times New Roman"/>
              <a:ea typeface="Times New Roman"/>
              <a:cs typeface="Times New Roman"/>
              <a:sym typeface="Times New Roman"/>
            </a:endParaRPr>
          </a:p>
          <a:p>
            <a:pPr indent="-304165" lvl="0" marL="457200" rtl="0" algn="l">
              <a:lnSpc>
                <a:spcPct val="115000"/>
              </a:lnSpc>
              <a:spcBef>
                <a:spcPts val="0"/>
              </a:spcBef>
              <a:spcAft>
                <a:spcPts val="0"/>
              </a:spcAft>
              <a:buSzPts val="1190"/>
              <a:buFont typeface="Times New Roman"/>
              <a:buChar char="●"/>
            </a:pPr>
            <a:r>
              <a:rPr b="1" lang="en-GB" sz="1100">
                <a:highlight>
                  <a:srgbClr val="FFF2CC"/>
                </a:highlight>
                <a:latin typeface="Times New Roman"/>
                <a:ea typeface="Times New Roman"/>
                <a:cs typeface="Times New Roman"/>
                <a:sym typeface="Times New Roman"/>
              </a:rPr>
              <a:t>Salary requirements</a:t>
            </a:r>
            <a:endParaRPr b="1" sz="1100">
              <a:highlight>
                <a:srgbClr val="FFF2CC"/>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990"/>
              <a:buFont typeface="Arial"/>
              <a:buNone/>
            </a:pPr>
            <a:r>
              <a:rPr b="1" lang="en-GB" sz="1100">
                <a:highlight>
                  <a:srgbClr val="FFF2CC"/>
                </a:highlight>
                <a:latin typeface="Times New Roman"/>
                <a:ea typeface="Times New Roman"/>
                <a:cs typeface="Times New Roman"/>
                <a:sym typeface="Times New Roman"/>
              </a:rPr>
              <a:t>Example: “</a:t>
            </a:r>
            <a:r>
              <a:rPr b="1" i="1" lang="en-GB" sz="1100">
                <a:highlight>
                  <a:srgbClr val="FFF2CC"/>
                </a:highlight>
                <a:latin typeface="Times New Roman"/>
                <a:ea typeface="Times New Roman"/>
                <a:cs typeface="Times New Roman"/>
                <a:sym typeface="Times New Roman"/>
              </a:rPr>
              <a:t>Self-motivated Commerce Postgraduate with MBA, ready to work hard and adaptable to tough situations. Looking for challenging work and prove as competent manager. With the experience of seven years in TAYA Consultancy, looking for new opportunities …….. </a:t>
            </a:r>
            <a:endParaRPr b="1" i="1" sz="1100">
              <a:highlight>
                <a:srgbClr val="FFF2CC"/>
              </a:highlight>
              <a:latin typeface="Times New Roman"/>
              <a:ea typeface="Times New Roman"/>
              <a:cs typeface="Times New Roman"/>
              <a:sym typeface="Times New Roman"/>
            </a:endParaRPr>
          </a:p>
          <a:p>
            <a:pPr indent="0" lvl="0" marL="0" rtl="0" algn="l">
              <a:spcBef>
                <a:spcPts val="1200"/>
              </a:spcBef>
              <a:spcAft>
                <a:spcPts val="0"/>
              </a:spcAft>
              <a:buSzPts val="990"/>
              <a:buNone/>
            </a:pPr>
            <a:r>
              <a:t/>
            </a:r>
            <a:endParaRPr sz="5510">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0"/>
          <p:cNvSpPr txBox="1"/>
          <p:nvPr>
            <p:ph type="title"/>
          </p:nvPr>
        </p:nvSpPr>
        <p:spPr>
          <a:xfrm>
            <a:off x="167350" y="156200"/>
            <a:ext cx="8870100" cy="4864500"/>
          </a:xfrm>
          <a:prstGeom prst="rect">
            <a:avLst/>
          </a:prstGeom>
        </p:spPr>
        <p:txBody>
          <a:bodyPr anchorCtr="0" anchor="ctr" bIns="91425" lIns="91425" spcFirstLastPara="1" rIns="91425" wrap="square" tIns="91425">
            <a:noAutofit/>
          </a:bodyPr>
          <a:lstStyle/>
          <a:p>
            <a:pPr indent="0" lvl="0" marL="0" rtl="0" algn="l">
              <a:lnSpc>
                <a:spcPct val="115000"/>
              </a:lnSpc>
              <a:spcBef>
                <a:spcPts val="1400"/>
              </a:spcBef>
              <a:spcAft>
                <a:spcPts val="0"/>
              </a:spcAft>
              <a:buClr>
                <a:schemeClr val="dk1"/>
              </a:buClr>
              <a:buSzPts val="990"/>
              <a:buFont typeface="Arial"/>
              <a:buNone/>
            </a:pPr>
            <a:r>
              <a:rPr b="1" lang="en-GB" sz="1670">
                <a:highlight>
                  <a:srgbClr val="FFFFFF"/>
                </a:highlight>
                <a:latin typeface="Times New Roman"/>
                <a:ea typeface="Times New Roman"/>
                <a:cs typeface="Times New Roman"/>
                <a:sym typeface="Times New Roman"/>
              </a:rPr>
              <a:t>3. Work experience</a:t>
            </a:r>
            <a:endParaRPr b="1" sz="167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990"/>
              <a:buFont typeface="Arial"/>
              <a:buNone/>
            </a:pPr>
            <a:r>
              <a:rPr b="1" lang="en-GB" sz="1400">
                <a:highlight>
                  <a:srgbClr val="FFF2CC"/>
                </a:highlight>
                <a:latin typeface="Times New Roman"/>
                <a:ea typeface="Times New Roman"/>
                <a:cs typeface="Times New Roman"/>
                <a:sym typeface="Times New Roman"/>
              </a:rPr>
              <a:t>The work experience section allows the interviewer to see your career path and its relevance to their role. Outline your expertise in reverse-chronological order (most recent first). </a:t>
            </a:r>
            <a:endParaRPr b="1" sz="1400">
              <a:highlight>
                <a:srgbClr val="FFF2CC"/>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990"/>
              <a:buFont typeface="Arial"/>
              <a:buNone/>
            </a:pPr>
            <a:r>
              <a:rPr b="1" lang="en-GB" sz="1400">
                <a:highlight>
                  <a:srgbClr val="FFF2CC"/>
                </a:highlight>
                <a:latin typeface="Times New Roman"/>
                <a:ea typeface="Times New Roman"/>
                <a:cs typeface="Times New Roman"/>
                <a:sym typeface="Times New Roman"/>
              </a:rPr>
              <a:t>Your work experience section can include up to 15 years of experience and state the following information:</a:t>
            </a:r>
            <a:endParaRPr b="1" sz="1400">
              <a:highlight>
                <a:srgbClr val="FFF2CC"/>
              </a:highlight>
              <a:latin typeface="Times New Roman"/>
              <a:ea typeface="Times New Roman"/>
              <a:cs typeface="Times New Roman"/>
              <a:sym typeface="Times New Roman"/>
            </a:endParaRPr>
          </a:p>
          <a:p>
            <a:pPr indent="-323215" lvl="0" marL="457200" rtl="0" algn="l">
              <a:lnSpc>
                <a:spcPct val="115000"/>
              </a:lnSpc>
              <a:spcBef>
                <a:spcPts val="1200"/>
              </a:spcBef>
              <a:spcAft>
                <a:spcPts val="0"/>
              </a:spcAft>
              <a:buSzPts val="1490"/>
              <a:buFont typeface="Times New Roman"/>
              <a:buChar char="●"/>
            </a:pPr>
            <a:r>
              <a:rPr b="1" lang="en-GB" sz="1400">
                <a:highlight>
                  <a:srgbClr val="FFF2CC"/>
                </a:highlight>
                <a:latin typeface="Times New Roman"/>
                <a:ea typeface="Times New Roman"/>
                <a:cs typeface="Times New Roman"/>
                <a:sym typeface="Times New Roman"/>
              </a:rPr>
              <a:t>Title of the role</a:t>
            </a:r>
            <a:endParaRPr b="1" sz="1400">
              <a:highlight>
                <a:srgbClr val="FFF2CC"/>
              </a:highlight>
              <a:latin typeface="Times New Roman"/>
              <a:ea typeface="Times New Roman"/>
              <a:cs typeface="Times New Roman"/>
              <a:sym typeface="Times New Roman"/>
            </a:endParaRPr>
          </a:p>
          <a:p>
            <a:pPr indent="-323215" lvl="0" marL="457200" rtl="0" algn="l">
              <a:lnSpc>
                <a:spcPct val="115000"/>
              </a:lnSpc>
              <a:spcBef>
                <a:spcPts val="0"/>
              </a:spcBef>
              <a:spcAft>
                <a:spcPts val="0"/>
              </a:spcAft>
              <a:buSzPts val="1490"/>
              <a:buFont typeface="Times New Roman"/>
              <a:buChar char="●"/>
            </a:pPr>
            <a:r>
              <a:rPr b="1" lang="en-GB" sz="1400">
                <a:highlight>
                  <a:srgbClr val="FFF2CC"/>
                </a:highlight>
                <a:latin typeface="Times New Roman"/>
                <a:ea typeface="Times New Roman"/>
                <a:cs typeface="Times New Roman"/>
                <a:sym typeface="Times New Roman"/>
              </a:rPr>
              <a:t>Company with city, state</a:t>
            </a:r>
            <a:endParaRPr b="1" sz="1400">
              <a:highlight>
                <a:srgbClr val="FFF2CC"/>
              </a:highlight>
              <a:latin typeface="Times New Roman"/>
              <a:ea typeface="Times New Roman"/>
              <a:cs typeface="Times New Roman"/>
              <a:sym typeface="Times New Roman"/>
            </a:endParaRPr>
          </a:p>
          <a:p>
            <a:pPr indent="-323215" lvl="0" marL="457200" rtl="0" algn="l">
              <a:lnSpc>
                <a:spcPct val="115000"/>
              </a:lnSpc>
              <a:spcBef>
                <a:spcPts val="0"/>
              </a:spcBef>
              <a:spcAft>
                <a:spcPts val="0"/>
              </a:spcAft>
              <a:buSzPts val="1490"/>
              <a:buFont typeface="Times New Roman"/>
              <a:buChar char="●"/>
            </a:pPr>
            <a:r>
              <a:rPr b="1" lang="en-GB" sz="1400">
                <a:highlight>
                  <a:srgbClr val="FFF2CC"/>
                </a:highlight>
                <a:latin typeface="Times New Roman"/>
                <a:ea typeface="Times New Roman"/>
                <a:cs typeface="Times New Roman"/>
                <a:sym typeface="Times New Roman"/>
              </a:rPr>
              <a:t>Dates of employment</a:t>
            </a:r>
            <a:endParaRPr b="1" sz="1400">
              <a:highlight>
                <a:srgbClr val="FFF2CC"/>
              </a:highlight>
              <a:latin typeface="Times New Roman"/>
              <a:ea typeface="Times New Roman"/>
              <a:cs typeface="Times New Roman"/>
              <a:sym typeface="Times New Roman"/>
            </a:endParaRPr>
          </a:p>
          <a:p>
            <a:pPr indent="-323215" lvl="0" marL="457200" rtl="0" algn="l">
              <a:lnSpc>
                <a:spcPct val="115000"/>
              </a:lnSpc>
              <a:spcBef>
                <a:spcPts val="0"/>
              </a:spcBef>
              <a:spcAft>
                <a:spcPts val="0"/>
              </a:spcAft>
              <a:buSzPts val="1490"/>
              <a:buFont typeface="Times New Roman"/>
              <a:buChar char="●"/>
            </a:pPr>
            <a:r>
              <a:rPr b="1" lang="en-GB" sz="1400">
                <a:highlight>
                  <a:srgbClr val="FFF2CC"/>
                </a:highlight>
                <a:latin typeface="Times New Roman"/>
                <a:ea typeface="Times New Roman"/>
                <a:cs typeface="Times New Roman"/>
                <a:sym typeface="Times New Roman"/>
              </a:rPr>
              <a:t>Three to five bullet points outlining your responsibilities and achievements for each job entry</a:t>
            </a:r>
            <a:endParaRPr b="1" sz="1400">
              <a:highlight>
                <a:srgbClr val="FFF2CC"/>
              </a:highlight>
              <a:latin typeface="Times New Roman"/>
              <a:ea typeface="Times New Roman"/>
              <a:cs typeface="Times New Roman"/>
              <a:sym typeface="Times New Roman"/>
            </a:endParaRPr>
          </a:p>
          <a:p>
            <a:pPr indent="-323215" lvl="0" marL="457200" rtl="0" algn="l">
              <a:lnSpc>
                <a:spcPct val="115000"/>
              </a:lnSpc>
              <a:spcBef>
                <a:spcPts val="0"/>
              </a:spcBef>
              <a:spcAft>
                <a:spcPts val="0"/>
              </a:spcAft>
              <a:buSzPts val="1490"/>
              <a:buFont typeface="Times New Roman"/>
              <a:buChar char="●"/>
            </a:pPr>
            <a:r>
              <a:rPr b="1" lang="en-GB" sz="1400">
                <a:highlight>
                  <a:srgbClr val="FFF2CC"/>
                </a:highlight>
                <a:latin typeface="Times New Roman"/>
                <a:ea typeface="Times New Roman"/>
                <a:cs typeface="Times New Roman"/>
                <a:sym typeface="Times New Roman"/>
              </a:rPr>
              <a:t>Research projects</a:t>
            </a:r>
            <a:endParaRPr b="1" sz="1400">
              <a:highlight>
                <a:srgbClr val="FFF2CC"/>
              </a:highlight>
              <a:latin typeface="Times New Roman"/>
              <a:ea typeface="Times New Roman"/>
              <a:cs typeface="Times New Roman"/>
              <a:sym typeface="Times New Roman"/>
            </a:endParaRPr>
          </a:p>
          <a:p>
            <a:pPr indent="-323215" lvl="0" marL="457200" rtl="0" algn="l">
              <a:lnSpc>
                <a:spcPct val="115000"/>
              </a:lnSpc>
              <a:spcBef>
                <a:spcPts val="0"/>
              </a:spcBef>
              <a:spcAft>
                <a:spcPts val="0"/>
              </a:spcAft>
              <a:buSzPts val="1490"/>
              <a:buFont typeface="Times New Roman"/>
              <a:buChar char="●"/>
            </a:pPr>
            <a:r>
              <a:rPr b="1" lang="en-GB" sz="1400">
                <a:highlight>
                  <a:srgbClr val="FFF2CC"/>
                </a:highlight>
                <a:latin typeface="Times New Roman"/>
                <a:ea typeface="Times New Roman"/>
                <a:cs typeface="Times New Roman"/>
                <a:sym typeface="Times New Roman"/>
              </a:rPr>
              <a:t>Lab work</a:t>
            </a:r>
            <a:endParaRPr b="1" sz="1400">
              <a:highlight>
                <a:srgbClr val="FFF2CC"/>
              </a:highlight>
              <a:latin typeface="Times New Roman"/>
              <a:ea typeface="Times New Roman"/>
              <a:cs typeface="Times New Roman"/>
              <a:sym typeface="Times New Roman"/>
            </a:endParaRPr>
          </a:p>
          <a:p>
            <a:pPr indent="-323215" lvl="0" marL="457200" rtl="0" algn="l">
              <a:lnSpc>
                <a:spcPct val="115000"/>
              </a:lnSpc>
              <a:spcBef>
                <a:spcPts val="0"/>
              </a:spcBef>
              <a:spcAft>
                <a:spcPts val="0"/>
              </a:spcAft>
              <a:buSzPts val="1490"/>
              <a:buFont typeface="Times New Roman"/>
              <a:buChar char="●"/>
            </a:pPr>
            <a:r>
              <a:rPr b="1" lang="en-GB" sz="1400">
                <a:highlight>
                  <a:srgbClr val="FFF2CC"/>
                </a:highlight>
                <a:latin typeface="Times New Roman"/>
                <a:ea typeface="Times New Roman"/>
                <a:cs typeface="Times New Roman"/>
                <a:sym typeface="Times New Roman"/>
              </a:rPr>
              <a:t>Field experience</a:t>
            </a:r>
            <a:endParaRPr b="1" sz="1400">
              <a:highlight>
                <a:srgbClr val="FFF2CC"/>
              </a:highlight>
              <a:latin typeface="Times New Roman"/>
              <a:ea typeface="Times New Roman"/>
              <a:cs typeface="Times New Roman"/>
              <a:sym typeface="Times New Roman"/>
            </a:endParaRPr>
          </a:p>
          <a:p>
            <a:pPr indent="-323215" lvl="0" marL="457200" rtl="0" algn="l">
              <a:lnSpc>
                <a:spcPct val="115000"/>
              </a:lnSpc>
              <a:spcBef>
                <a:spcPts val="0"/>
              </a:spcBef>
              <a:spcAft>
                <a:spcPts val="0"/>
              </a:spcAft>
              <a:buSzPts val="1490"/>
              <a:buFont typeface="Times New Roman"/>
              <a:buChar char="●"/>
            </a:pPr>
            <a:r>
              <a:rPr b="1" lang="en-GB" sz="1400">
                <a:highlight>
                  <a:srgbClr val="FFF2CC"/>
                </a:highlight>
                <a:latin typeface="Times New Roman"/>
                <a:ea typeface="Times New Roman"/>
                <a:cs typeface="Times New Roman"/>
                <a:sym typeface="Times New Roman"/>
              </a:rPr>
              <a:t>Volunteer work </a:t>
            </a:r>
            <a:endParaRPr b="1" sz="1400">
              <a:highlight>
                <a:srgbClr val="FFF2CC"/>
              </a:highlight>
              <a:latin typeface="Times New Roman"/>
              <a:ea typeface="Times New Roman"/>
              <a:cs typeface="Times New Roman"/>
              <a:sym typeface="Times New Roman"/>
            </a:endParaRPr>
          </a:p>
          <a:p>
            <a:pPr indent="0" lvl="0" marL="457200" rtl="0" algn="l">
              <a:lnSpc>
                <a:spcPct val="115000"/>
              </a:lnSpc>
              <a:spcBef>
                <a:spcPts val="1200"/>
              </a:spcBef>
              <a:spcAft>
                <a:spcPts val="0"/>
              </a:spcAft>
              <a:buNone/>
            </a:pPr>
            <a:r>
              <a:t/>
            </a:r>
            <a:endParaRPr b="1" sz="1400">
              <a:highlight>
                <a:srgbClr val="FFF2CC"/>
              </a:highlight>
              <a:latin typeface="Times New Roman"/>
              <a:ea typeface="Times New Roman"/>
              <a:cs typeface="Times New Roman"/>
              <a:sym typeface="Times New Roman"/>
            </a:endParaRPr>
          </a:p>
          <a:p>
            <a:pPr indent="0" lvl="0" marL="0" rtl="0" algn="l">
              <a:spcBef>
                <a:spcPts val="1200"/>
              </a:spcBef>
              <a:spcAft>
                <a:spcPts val="0"/>
              </a:spcAft>
              <a:buSzPts val="990"/>
              <a:buNone/>
            </a:pPr>
            <a:r>
              <a:t/>
            </a:r>
            <a:endParaRPr sz="432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04" name="Google Shape;104;p21"/>
          <p:cNvSpPr txBox="1"/>
          <p:nvPr>
            <p:ph idx="1" type="body"/>
          </p:nvPr>
        </p:nvSpPr>
        <p:spPr>
          <a:xfrm>
            <a:off x="311700" y="445025"/>
            <a:ext cx="3999900" cy="41238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None/>
            </a:pPr>
            <a:r>
              <a:t/>
            </a:r>
            <a:endParaRPr>
              <a:solidFill>
                <a:schemeClr val="dk1"/>
              </a:solidFill>
              <a:highlight>
                <a:srgbClr val="FFFFFF"/>
              </a:highlight>
            </a:endParaRPr>
          </a:p>
          <a:p>
            <a:pPr indent="0" lvl="0" marL="0" rtl="0" algn="l">
              <a:spcBef>
                <a:spcPts val="1200"/>
              </a:spcBef>
              <a:spcAft>
                <a:spcPts val="0"/>
              </a:spcAft>
              <a:buNone/>
            </a:pPr>
            <a:r>
              <a:t/>
            </a:r>
            <a:endParaRPr>
              <a:solidFill>
                <a:schemeClr val="dk1"/>
              </a:solidFill>
              <a:highlight>
                <a:srgbClr val="FFFFFF"/>
              </a:highlight>
            </a:endParaRPr>
          </a:p>
          <a:p>
            <a:pPr indent="0" lvl="0" marL="0" rtl="0" algn="l">
              <a:spcBef>
                <a:spcPts val="1200"/>
              </a:spcBef>
              <a:spcAft>
                <a:spcPts val="0"/>
              </a:spcAft>
              <a:buClr>
                <a:schemeClr val="dk1"/>
              </a:buClr>
              <a:buSzPts val="1100"/>
              <a:buFont typeface="Arial"/>
              <a:buNone/>
            </a:pPr>
            <a:r>
              <a:rPr b="1" lang="en-GB">
                <a:solidFill>
                  <a:schemeClr val="dk1"/>
                </a:solidFill>
                <a:highlight>
                  <a:srgbClr val="F4CCCC"/>
                </a:highlight>
              </a:rPr>
              <a:t>Your work experience should not include:</a:t>
            </a:r>
            <a:endParaRPr b="1">
              <a:solidFill>
                <a:schemeClr val="dk1"/>
              </a:solidFill>
              <a:highlight>
                <a:srgbClr val="F4CCCC"/>
              </a:highlight>
            </a:endParaRPr>
          </a:p>
          <a:p>
            <a:pPr indent="-323850" lvl="0" marL="457200" rtl="0" algn="l">
              <a:spcBef>
                <a:spcPts val="1200"/>
              </a:spcBef>
              <a:spcAft>
                <a:spcPts val="0"/>
              </a:spcAft>
              <a:buClr>
                <a:schemeClr val="dk1"/>
              </a:buClr>
              <a:buSzPts val="1500"/>
              <a:buChar char="●"/>
            </a:pPr>
            <a:r>
              <a:rPr b="1" lang="en-GB">
                <a:solidFill>
                  <a:schemeClr val="dk1"/>
                </a:solidFill>
                <a:highlight>
                  <a:srgbClr val="F4CCCC"/>
                </a:highlight>
              </a:rPr>
              <a:t>Tables, charts or images</a:t>
            </a:r>
            <a:endParaRPr b="1">
              <a:solidFill>
                <a:schemeClr val="dk1"/>
              </a:solidFill>
              <a:highlight>
                <a:srgbClr val="F4CCCC"/>
              </a:highlight>
            </a:endParaRPr>
          </a:p>
          <a:p>
            <a:pPr indent="-323850" lvl="0" marL="457200" rtl="0" algn="l">
              <a:spcBef>
                <a:spcPts val="0"/>
              </a:spcBef>
              <a:spcAft>
                <a:spcPts val="0"/>
              </a:spcAft>
              <a:buClr>
                <a:schemeClr val="dk1"/>
              </a:buClr>
              <a:buSzPts val="1500"/>
              <a:buChar char="●"/>
            </a:pPr>
            <a:r>
              <a:rPr b="1" lang="en-GB">
                <a:solidFill>
                  <a:schemeClr val="dk1"/>
                </a:solidFill>
                <a:highlight>
                  <a:srgbClr val="F4CCCC"/>
                </a:highlight>
              </a:rPr>
              <a:t>Gaps in employment history</a:t>
            </a:r>
            <a:endParaRPr b="1">
              <a:solidFill>
                <a:schemeClr val="dk1"/>
              </a:solidFill>
              <a:highlight>
                <a:srgbClr val="F4CCCC"/>
              </a:highlight>
            </a:endParaRPr>
          </a:p>
          <a:p>
            <a:pPr indent="-323850" lvl="0" marL="457200" rtl="0" algn="l">
              <a:spcBef>
                <a:spcPts val="0"/>
              </a:spcBef>
              <a:spcAft>
                <a:spcPts val="0"/>
              </a:spcAft>
              <a:buClr>
                <a:schemeClr val="dk1"/>
              </a:buClr>
              <a:buSzPts val="1500"/>
              <a:buChar char="●"/>
            </a:pPr>
            <a:r>
              <a:rPr b="1" lang="en-GB">
                <a:solidFill>
                  <a:schemeClr val="dk1"/>
                </a:solidFill>
                <a:highlight>
                  <a:srgbClr val="F4CCCC"/>
                </a:highlight>
              </a:rPr>
              <a:t>Professional references or supervisors’ names</a:t>
            </a:r>
            <a:endParaRPr b="1">
              <a:solidFill>
                <a:schemeClr val="dk1"/>
              </a:solidFill>
              <a:highlight>
                <a:srgbClr val="F4CCCC"/>
              </a:highlight>
            </a:endParaRPr>
          </a:p>
          <a:p>
            <a:pPr indent="-323850" lvl="0" marL="457200" rtl="0" algn="l">
              <a:spcBef>
                <a:spcPts val="0"/>
              </a:spcBef>
              <a:spcAft>
                <a:spcPts val="0"/>
              </a:spcAft>
              <a:buClr>
                <a:schemeClr val="dk1"/>
              </a:buClr>
              <a:buSzPts val="1500"/>
              <a:buChar char="●"/>
            </a:pPr>
            <a:r>
              <a:rPr b="1" lang="en-GB">
                <a:solidFill>
                  <a:schemeClr val="dk1"/>
                </a:solidFill>
                <a:highlight>
                  <a:srgbClr val="F4CCCC"/>
                </a:highlight>
              </a:rPr>
              <a:t>Short-term employment, unless you have less than two years of work experience</a:t>
            </a:r>
            <a:endParaRPr b="1">
              <a:solidFill>
                <a:schemeClr val="dk1"/>
              </a:solidFill>
              <a:highlight>
                <a:srgbClr val="F4CCCC"/>
              </a:highlight>
            </a:endParaRPr>
          </a:p>
          <a:p>
            <a:pPr indent="-323850" lvl="0" marL="457200" rtl="0" algn="l">
              <a:spcBef>
                <a:spcPts val="0"/>
              </a:spcBef>
              <a:spcAft>
                <a:spcPts val="0"/>
              </a:spcAft>
              <a:buClr>
                <a:schemeClr val="dk1"/>
              </a:buClr>
              <a:buSzPts val="1500"/>
              <a:buChar char="●"/>
            </a:pPr>
            <a:r>
              <a:rPr b="1" lang="en-GB">
                <a:solidFill>
                  <a:schemeClr val="dk1"/>
                </a:solidFill>
                <a:highlight>
                  <a:srgbClr val="F4CCCC"/>
                </a:highlight>
              </a:rPr>
              <a:t>Irrelevant work experience</a:t>
            </a:r>
            <a:endParaRPr b="1">
              <a:solidFill>
                <a:schemeClr val="dk1"/>
              </a:solidFill>
              <a:highlight>
                <a:srgbClr val="F4CCCC"/>
              </a:highlight>
            </a:endParaRPr>
          </a:p>
          <a:p>
            <a:pPr indent="0" lvl="0" marL="0" rtl="0" algn="l">
              <a:spcBef>
                <a:spcPts val="1200"/>
              </a:spcBef>
              <a:spcAft>
                <a:spcPts val="1200"/>
              </a:spcAft>
              <a:buNone/>
            </a:pPr>
            <a:r>
              <a:t/>
            </a:r>
            <a:endParaRPr sz="1800">
              <a:solidFill>
                <a:schemeClr val="dk1"/>
              </a:solidFill>
            </a:endParaRPr>
          </a:p>
        </p:txBody>
      </p:sp>
      <p:sp>
        <p:nvSpPr>
          <p:cNvPr id="105" name="Google Shape;105;p21"/>
          <p:cNvSpPr txBox="1"/>
          <p:nvPr>
            <p:ph idx="2" type="body"/>
          </p:nvPr>
        </p:nvSpPr>
        <p:spPr>
          <a:xfrm>
            <a:off x="4485225" y="445075"/>
            <a:ext cx="4347000" cy="4123800"/>
          </a:xfrm>
          <a:prstGeom prst="rect">
            <a:avLst/>
          </a:prstGeom>
        </p:spPr>
        <p:txBody>
          <a:bodyPr anchorCtr="0" anchor="t" bIns="91425" lIns="91425" spcFirstLastPara="1" rIns="91425" wrap="square" tIns="91425">
            <a:normAutofit/>
          </a:bodyPr>
          <a:lstStyle/>
          <a:p>
            <a:pPr indent="0" lvl="0" marL="0" rtl="0" algn="just">
              <a:spcBef>
                <a:spcPts val="1400"/>
              </a:spcBef>
              <a:spcAft>
                <a:spcPts val="0"/>
              </a:spcAft>
              <a:buClr>
                <a:schemeClr val="dk1"/>
              </a:buClr>
              <a:buSzPts val="1100"/>
              <a:buFont typeface="Arial"/>
              <a:buNone/>
            </a:pPr>
            <a:r>
              <a:rPr b="1" lang="en-GB" sz="2000">
                <a:solidFill>
                  <a:srgbClr val="2D2D2D"/>
                </a:solidFill>
                <a:highlight>
                  <a:srgbClr val="EFEFEF"/>
                </a:highlight>
                <a:latin typeface="Times New Roman"/>
                <a:ea typeface="Times New Roman"/>
                <a:cs typeface="Times New Roman"/>
                <a:sym typeface="Times New Roman"/>
              </a:rPr>
              <a:t>4. Education</a:t>
            </a:r>
            <a:endParaRPr b="1" sz="2000">
              <a:solidFill>
                <a:srgbClr val="2D2D2D"/>
              </a:solidFill>
              <a:highlight>
                <a:srgbClr val="EFEFEF"/>
              </a:highlight>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b="1" lang="en-GB" sz="1700">
                <a:solidFill>
                  <a:schemeClr val="dk1"/>
                </a:solidFill>
                <a:highlight>
                  <a:srgbClr val="EFEFEF"/>
                </a:highlight>
                <a:latin typeface="Times New Roman"/>
                <a:ea typeface="Times New Roman"/>
                <a:cs typeface="Times New Roman"/>
                <a:sym typeface="Times New Roman"/>
              </a:rPr>
              <a:t>List your education and dates from the most recent to the oldest. You can include your class of degree, dissertation title, coursework, professional qualifications and top academic achievements that relate to the role. If you have more than two years of relevant work experience, you can highlight all of your post-secondary educational qualifications, including the name of the degree and institution. </a:t>
            </a:r>
            <a:endParaRPr b="1" sz="1700">
              <a:solidFill>
                <a:schemeClr val="dk1"/>
              </a:solidFill>
              <a:highlight>
                <a:srgbClr val="EFEFEF"/>
              </a:highlight>
              <a:latin typeface="Times New Roman"/>
              <a:ea typeface="Times New Roman"/>
              <a:cs typeface="Times New Roman"/>
              <a:sym typeface="Times New Roman"/>
            </a:endParaRPr>
          </a:p>
          <a:p>
            <a:pPr indent="0" lvl="0" marL="0" rtl="0" algn="l">
              <a:spcBef>
                <a:spcPts val="1200"/>
              </a:spcBef>
              <a:spcAft>
                <a:spcPts val="1200"/>
              </a:spcAft>
              <a:buNone/>
            </a:pPr>
            <a:r>
              <a:t/>
            </a:r>
            <a:endParaRPr sz="16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